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0" r:id="rId3"/>
    <p:sldId id="258" r:id="rId4"/>
    <p:sldId id="259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AA15F-6CEA-4F5F-A13A-5ADEF5D92691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F3510-04A2-4DD0-B820-DB9257D2E9D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65617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ZA" sz="12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AF170-7B86-4D7C-BBDE-89EDB12AF7D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1E0DD-AF40-49C9-BDB4-5CFB81653DE6}" type="slidenum">
              <a:rPr lang="en-ZA" smtClean="0">
                <a:solidFill>
                  <a:prstClr val="black"/>
                </a:solidFill>
              </a:rPr>
              <a:pPr/>
              <a:t>17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354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4568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833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656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8954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47687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4572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40051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199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270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74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8366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13788-CBA4-41F1-A48F-75DC211F6E69}" type="datetimeFigureOut">
              <a:rPr lang="en-ZA" smtClean="0"/>
              <a:t>2013/07/11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50800-5960-4B24-A54D-67E30AEABA3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9449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ZA" sz="5400" smtClean="0"/>
              <a:t>Pollination biology 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sz="1600" dirty="0" smtClean="0"/>
              <a:t>(draft slides for educators to edit as needed)</a:t>
            </a:r>
            <a:endParaRPr lang="en-ZA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4048" y="5589240"/>
            <a:ext cx="3632448" cy="792088"/>
          </a:xfrm>
        </p:spPr>
        <p:txBody>
          <a:bodyPr>
            <a:normAutofit fontScale="40000" lnSpcReduction="20000"/>
          </a:bodyPr>
          <a:lstStyle/>
          <a:p>
            <a:r>
              <a:rPr lang="en-ZA" dirty="0"/>
              <a:t>Materials produced for the Global Pollination Project &amp; Honeybee Forage Project South Africa, implemented by the South African National Biodiversity Institute.</a:t>
            </a:r>
          </a:p>
          <a:p>
            <a:endParaRPr lang="en-Z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4371" y="-31711"/>
            <a:ext cx="3559629" cy="2308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0"/>
            <a:ext cx="3400321" cy="22768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3626622"/>
            <a:ext cx="4499992" cy="32587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032" y="6306280"/>
            <a:ext cx="1709928" cy="5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9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ZA" dirty="0" smtClean="0"/>
              <a:t>Honeybees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126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2400" dirty="0" smtClean="0"/>
              <a:t>Many commercial pollinator-dependent crops are reliant on the </a:t>
            </a:r>
            <a:r>
              <a:rPr lang="en-ZA" sz="2400" u="sng" dirty="0" smtClean="0"/>
              <a:t>honeybee</a:t>
            </a:r>
            <a:r>
              <a:rPr lang="en-ZA" sz="2400" dirty="0" smtClean="0"/>
              <a:t> as their pollinator.</a:t>
            </a:r>
          </a:p>
          <a:p>
            <a:pPr marL="0" indent="0">
              <a:buNone/>
            </a:pPr>
            <a:r>
              <a:rPr lang="en-ZA" sz="2400" dirty="0" smtClean="0"/>
              <a:t>For most </a:t>
            </a:r>
            <a:r>
              <a:rPr lang="en-ZA" sz="2400" dirty="0"/>
              <a:t>South African </a:t>
            </a:r>
            <a:r>
              <a:rPr lang="en-ZA" sz="2400" dirty="0" smtClean="0"/>
              <a:t>crops, </a:t>
            </a:r>
            <a:r>
              <a:rPr lang="en-ZA" sz="2400" b="1" i="1" dirty="0"/>
              <a:t>honeybees are the most </a:t>
            </a:r>
            <a:r>
              <a:rPr lang="en-ZA" sz="2400" b="1" i="1" dirty="0" smtClean="0"/>
              <a:t>economically valuable </a:t>
            </a:r>
            <a:r>
              <a:rPr lang="en-ZA" sz="2400" b="1" i="1" dirty="0"/>
              <a:t>pollinators</a:t>
            </a:r>
            <a:r>
              <a:rPr lang="en-ZA" sz="2400" dirty="0"/>
              <a:t> because they </a:t>
            </a:r>
            <a:r>
              <a:rPr lang="en-ZA" sz="2400" dirty="0" smtClean="0"/>
              <a:t>are:</a:t>
            </a:r>
          </a:p>
          <a:p>
            <a:pPr>
              <a:buFontTx/>
              <a:buChar char="-"/>
            </a:pPr>
            <a:r>
              <a:rPr lang="en-ZA" sz="2400" dirty="0" smtClean="0"/>
              <a:t>Very effective pollinators.</a:t>
            </a:r>
          </a:p>
          <a:p>
            <a:pPr>
              <a:buFontTx/>
              <a:buChar char="-"/>
            </a:pPr>
            <a:r>
              <a:rPr lang="en-ZA" sz="2400" dirty="0"/>
              <a:t>I</a:t>
            </a:r>
            <a:r>
              <a:rPr lang="en-ZA" sz="2400" dirty="0" smtClean="0"/>
              <a:t>ndigenous </a:t>
            </a:r>
            <a:r>
              <a:rPr lang="en-ZA" sz="2400" dirty="0"/>
              <a:t>(i.e. they are naturally found </a:t>
            </a:r>
            <a:r>
              <a:rPr lang="en-ZA" sz="2400" dirty="0" smtClean="0"/>
              <a:t>here).</a:t>
            </a:r>
          </a:p>
          <a:p>
            <a:pPr>
              <a:buFontTx/>
              <a:buChar char="-"/>
            </a:pPr>
            <a:r>
              <a:rPr lang="en-ZA" sz="2400" dirty="0"/>
              <a:t>T</a:t>
            </a:r>
            <a:r>
              <a:rPr lang="en-ZA" sz="2400" dirty="0" smtClean="0"/>
              <a:t>hey </a:t>
            </a:r>
            <a:r>
              <a:rPr lang="en-ZA" sz="2400" dirty="0"/>
              <a:t>can be managed in the huge numbers needed to supply the pollination service to our large-scale commercial crops.  </a:t>
            </a:r>
            <a:endParaRPr lang="en-ZA" sz="2400" dirty="0" smtClean="0"/>
          </a:p>
          <a:p>
            <a:pPr marL="0" indent="0">
              <a:buNone/>
            </a:pPr>
            <a:r>
              <a:rPr lang="en-ZA" sz="2400" dirty="0" smtClean="0"/>
              <a:t>Beekeepers </a:t>
            </a:r>
            <a:r>
              <a:rPr lang="en-ZA" sz="2400" dirty="0"/>
              <a:t>supply the pollination service to growers/farmers, as well as harvest the honey from the bees to bottle and sell.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5896" y="5013176"/>
            <a:ext cx="4896544" cy="1855149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5021795"/>
            <a:ext cx="2448272" cy="18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758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7504" y="1219200"/>
            <a:ext cx="909592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300"/>
              </a:spcAft>
              <a:buFont typeface="Arial" pitchFamily="34" charset="0"/>
              <a:buChar char="•"/>
            </a:pPr>
            <a:r>
              <a:rPr lang="en-ZA" sz="2400" dirty="0" smtClean="0">
                <a:cs typeface="Arial" pitchFamily="34" charset="0"/>
              </a:rPr>
              <a:t>Two sub-species: </a:t>
            </a:r>
            <a:r>
              <a:rPr lang="en-ZA" sz="2400" i="1" dirty="0" err="1" smtClean="0">
                <a:cs typeface="Arial" pitchFamily="34" charset="0"/>
              </a:rPr>
              <a:t>Apis</a:t>
            </a:r>
            <a:r>
              <a:rPr lang="en-ZA" sz="2400" i="1" dirty="0" smtClean="0">
                <a:cs typeface="Arial" pitchFamily="34" charset="0"/>
              </a:rPr>
              <a:t> </a:t>
            </a:r>
            <a:r>
              <a:rPr lang="en-ZA" sz="2400" i="1" dirty="0" err="1" smtClean="0">
                <a:cs typeface="Arial" pitchFamily="34" charset="0"/>
              </a:rPr>
              <a:t>mellifera</a:t>
            </a:r>
            <a:r>
              <a:rPr lang="en-ZA" sz="2400" i="1" dirty="0" smtClean="0">
                <a:cs typeface="Arial" pitchFamily="34" charset="0"/>
              </a:rPr>
              <a:t> </a:t>
            </a:r>
            <a:r>
              <a:rPr lang="en-ZA" sz="2400" i="1" dirty="0" err="1" smtClean="0">
                <a:cs typeface="Arial" pitchFamily="34" charset="0"/>
              </a:rPr>
              <a:t>capensis</a:t>
            </a:r>
            <a:r>
              <a:rPr lang="en-ZA" sz="2400" i="1" dirty="0" smtClean="0">
                <a:cs typeface="Arial" pitchFamily="34" charset="0"/>
              </a:rPr>
              <a:t> </a:t>
            </a:r>
            <a:r>
              <a:rPr lang="en-ZA" sz="2400" dirty="0" smtClean="0">
                <a:cs typeface="Arial" pitchFamily="34" charset="0"/>
              </a:rPr>
              <a:t>and </a:t>
            </a:r>
            <a:r>
              <a:rPr lang="en-ZA" sz="2400" i="1" dirty="0" smtClean="0">
                <a:cs typeface="Arial" pitchFamily="34" charset="0"/>
              </a:rPr>
              <a:t>A.m. scutellata.</a:t>
            </a:r>
          </a:p>
          <a:p>
            <a:pPr marL="180000" indent="-180000">
              <a:spcAft>
                <a:spcPts val="300"/>
              </a:spcAft>
              <a:buFont typeface="Arial" pitchFamily="34" charset="0"/>
              <a:buChar char="•"/>
            </a:pPr>
            <a:r>
              <a:rPr lang="en-ZA" sz="2400" dirty="0" smtClean="0">
                <a:cs typeface="Arial" pitchFamily="34" charset="0"/>
              </a:rPr>
              <a:t>Both good pollinators, especially if handled correctly.</a:t>
            </a:r>
          </a:p>
          <a:p>
            <a:pPr marL="180000" indent="-180000">
              <a:spcAft>
                <a:spcPts val="300"/>
              </a:spcAft>
              <a:buFont typeface="Arial" pitchFamily="34" charset="0"/>
              <a:buChar char="•"/>
            </a:pPr>
            <a:r>
              <a:rPr lang="en-ZA" sz="2400" dirty="0" smtClean="0">
                <a:cs typeface="Arial" pitchFamily="34" charset="0"/>
              </a:rPr>
              <a:t>Wild &amp; managed populations are </a:t>
            </a:r>
            <a:r>
              <a:rPr lang="en-ZA" sz="2400" dirty="0">
                <a:cs typeface="Arial" pitchFamily="34" charset="0"/>
              </a:rPr>
              <a:t>the same, as they are indigenous </a:t>
            </a:r>
            <a:r>
              <a:rPr lang="en-ZA" sz="2400" dirty="0" smtClean="0">
                <a:cs typeface="Arial" pitchFamily="34" charset="0"/>
              </a:rPr>
              <a:t>honeybees; </a:t>
            </a:r>
            <a:r>
              <a:rPr lang="en-ZA" sz="2400" dirty="0">
                <a:cs typeface="Arial" pitchFamily="34" charset="0"/>
              </a:rPr>
              <a:t>and because beekeepers trap </a:t>
            </a:r>
            <a:r>
              <a:rPr lang="en-ZA" sz="2400" dirty="0" smtClean="0">
                <a:cs typeface="Arial" pitchFamily="34" charset="0"/>
              </a:rPr>
              <a:t>swarms and sometimes managed </a:t>
            </a:r>
            <a:r>
              <a:rPr lang="en-ZA" sz="2400" dirty="0">
                <a:cs typeface="Arial" pitchFamily="34" charset="0"/>
              </a:rPr>
              <a:t>bees swarm off into the </a:t>
            </a:r>
            <a:r>
              <a:rPr lang="en-ZA" sz="2400" dirty="0" smtClean="0">
                <a:cs typeface="Arial" pitchFamily="34" charset="0"/>
              </a:rPr>
              <a:t>wild.</a:t>
            </a:r>
            <a:endParaRPr lang="en-ZA" sz="2400" dirty="0">
              <a:cs typeface="Arial" pitchFamily="34" charset="0"/>
            </a:endParaRPr>
          </a:p>
          <a:p>
            <a:pPr marL="180000" indent="-180000">
              <a:lnSpc>
                <a:spcPct val="9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400" i="1" dirty="0" smtClean="0">
                <a:cs typeface="Arial" pitchFamily="34" charset="0"/>
              </a:rPr>
              <a:t>Eucalyptus</a:t>
            </a:r>
            <a:r>
              <a:rPr lang="en-US" sz="2400" dirty="0" smtClean="0">
                <a:cs typeface="Arial" pitchFamily="34" charset="0"/>
              </a:rPr>
              <a:t> flowers probably responsible for </a:t>
            </a:r>
            <a:r>
              <a:rPr lang="en-US" sz="2300" dirty="0" smtClean="0">
                <a:cs typeface="Arial" pitchFamily="34" charset="0"/>
              </a:rPr>
              <a:t>&gt;60% </a:t>
            </a:r>
            <a:r>
              <a:rPr lang="en-US" sz="2400" dirty="0" smtClean="0">
                <a:cs typeface="Arial" pitchFamily="34" charset="0"/>
              </a:rPr>
              <a:t>of honey production in South Africa.</a:t>
            </a:r>
          </a:p>
          <a:p>
            <a:pPr marL="180000" indent="-180000">
              <a:lnSpc>
                <a:spcPct val="9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400" dirty="0" smtClean="0">
                <a:cs typeface="Arial" pitchFamily="34" charset="0"/>
              </a:rPr>
              <a:t>Some beekeepers migrate 2 500km/</a:t>
            </a:r>
            <a:r>
              <a:rPr lang="en-US" sz="2400" dirty="0" err="1" smtClean="0">
                <a:cs typeface="Arial" pitchFamily="34" charset="0"/>
              </a:rPr>
              <a:t>yr</a:t>
            </a:r>
            <a:r>
              <a:rPr lang="en-US" sz="2400" dirty="0" smtClean="0">
                <a:cs typeface="Arial" pitchFamily="34" charset="0"/>
              </a:rPr>
              <a:t>                                                                        following honey flows. </a:t>
            </a:r>
          </a:p>
          <a:p>
            <a:pPr marL="180000" indent="-180000">
              <a:lnSpc>
                <a:spcPct val="9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400" dirty="0" smtClean="0">
                <a:cs typeface="Arial" pitchFamily="34" charset="0"/>
              </a:rPr>
              <a:t>87% of colonies in W. Cape used for                                                                        commercial pollination (~60k hives).</a:t>
            </a:r>
          </a:p>
          <a:p>
            <a:pPr marL="180000" indent="-180000">
              <a:lnSpc>
                <a:spcPct val="9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400" dirty="0" smtClean="0">
                <a:cs typeface="Arial" pitchFamily="34" charset="0"/>
              </a:rPr>
              <a:t>‘New’ threats: </a:t>
            </a:r>
            <a:r>
              <a:rPr lang="en-US" sz="2400" i="1" dirty="0" err="1" smtClean="0">
                <a:cs typeface="Arial" pitchFamily="34" charset="0"/>
              </a:rPr>
              <a:t>Varroa</a:t>
            </a:r>
            <a:r>
              <a:rPr lang="en-US" sz="2400" dirty="0" smtClean="0">
                <a:cs typeface="Arial" pitchFamily="34" charset="0"/>
              </a:rPr>
              <a:t> mite, AFB,                                                      pesticides, forage limits, theft…</a:t>
            </a:r>
          </a:p>
          <a:p>
            <a:pPr marL="180000" indent="-180000">
              <a:lnSpc>
                <a:spcPct val="9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400" dirty="0" smtClean="0">
                <a:cs typeface="Arial" pitchFamily="34" charset="0"/>
              </a:rPr>
              <a:t>SA honeybees populations may not be                                                        as healthy as we believe.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ZA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610600" cy="990600"/>
          </a:xfrm>
        </p:spPr>
        <p:txBody>
          <a:bodyPr>
            <a:noAutofit/>
          </a:bodyPr>
          <a:lstStyle/>
          <a:p>
            <a:r>
              <a:rPr lang="en-US" dirty="0"/>
              <a:t>Honeybees in </a:t>
            </a:r>
            <a:r>
              <a:rPr lang="en-US" dirty="0" smtClean="0"/>
              <a:t>South Africa</a:t>
            </a:r>
            <a:endParaRPr lang="en-US" dirty="0"/>
          </a:p>
        </p:txBody>
      </p:sp>
      <p:pic>
        <p:nvPicPr>
          <p:cNvPr id="5" name="Content Placeholder 4" descr="capensis-scutellata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5292080" y="3912414"/>
            <a:ext cx="3851919" cy="2945585"/>
          </a:xfrm>
          <a:ln w="254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966" y="3922170"/>
            <a:ext cx="1564774" cy="12416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070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en-ZA" dirty="0"/>
              <a:t>What’s for dinner?  </a:t>
            </a:r>
            <a:br>
              <a:rPr lang="en-ZA" dirty="0"/>
            </a:br>
            <a:r>
              <a:rPr lang="en-ZA" dirty="0"/>
              <a:t>Examples of parts of the plant we eat: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6224"/>
            <a:ext cx="8435280" cy="4781128"/>
          </a:xfrm>
        </p:spPr>
        <p:txBody>
          <a:bodyPr>
            <a:normAutofit/>
          </a:bodyPr>
          <a:lstStyle/>
          <a:p>
            <a:r>
              <a:rPr lang="en-ZA" sz="3000" b="1" dirty="0" smtClean="0">
                <a:solidFill>
                  <a:srgbClr val="FF0000"/>
                </a:solidFill>
              </a:rPr>
              <a:t>Flowers</a:t>
            </a:r>
            <a:r>
              <a:rPr lang="en-ZA" sz="3000" dirty="0" smtClean="0"/>
              <a:t>: broccoli, cauliflower.</a:t>
            </a:r>
          </a:p>
          <a:p>
            <a:r>
              <a:rPr lang="en-ZA" sz="3000" b="1" dirty="0" smtClean="0">
                <a:solidFill>
                  <a:srgbClr val="FF33CC"/>
                </a:solidFill>
              </a:rPr>
              <a:t>Fruit</a:t>
            </a:r>
            <a:r>
              <a:rPr lang="en-ZA" sz="3000" dirty="0" smtClean="0"/>
              <a:t>: apple, peach, tomato, cucumber, pumpkin, avocado, watermelon, bean.</a:t>
            </a:r>
          </a:p>
          <a:p>
            <a:r>
              <a:rPr lang="en-ZA" sz="3000" b="1" dirty="0" smtClean="0">
                <a:solidFill>
                  <a:srgbClr val="FFC000"/>
                </a:solidFill>
              </a:rPr>
              <a:t>Stems</a:t>
            </a:r>
            <a:r>
              <a:rPr lang="en-ZA" sz="3000" dirty="0" smtClean="0"/>
              <a:t>: sugar!, asparagus, celery, potatoes (modified stem).</a:t>
            </a:r>
          </a:p>
          <a:p>
            <a:r>
              <a:rPr lang="en-ZA" sz="3000" b="1" dirty="0" smtClean="0">
                <a:solidFill>
                  <a:srgbClr val="00B050"/>
                </a:solidFill>
              </a:rPr>
              <a:t>Leaves</a:t>
            </a:r>
            <a:r>
              <a:rPr lang="en-ZA" sz="3000" dirty="0" smtClean="0"/>
              <a:t>: lettuce, cabbage, tea, Brussels sprouts.</a:t>
            </a:r>
            <a:endParaRPr lang="en-ZA" sz="3000" dirty="0"/>
          </a:p>
          <a:p>
            <a:r>
              <a:rPr lang="en-ZA" sz="3000" b="1" dirty="0" smtClean="0">
                <a:solidFill>
                  <a:schemeClr val="accent6">
                    <a:lumMod val="50000"/>
                  </a:schemeClr>
                </a:solidFill>
              </a:rPr>
              <a:t>Roots</a:t>
            </a:r>
            <a:r>
              <a:rPr lang="en-ZA" sz="3000" dirty="0" smtClean="0"/>
              <a:t>: carrot, sweet potato, radish.</a:t>
            </a:r>
          </a:p>
          <a:p>
            <a:r>
              <a:rPr lang="en-ZA" sz="3000" b="1" dirty="0" smtClean="0">
                <a:solidFill>
                  <a:schemeClr val="accent6">
                    <a:lumMod val="75000"/>
                  </a:schemeClr>
                </a:solidFill>
              </a:rPr>
              <a:t>Seeds</a:t>
            </a:r>
            <a:r>
              <a:rPr lang="en-ZA" sz="3000" dirty="0" smtClean="0"/>
              <a:t>: nuts, maize/corn, peas, rice.</a:t>
            </a:r>
            <a:endParaRPr lang="en-ZA" sz="3000" dirty="0"/>
          </a:p>
        </p:txBody>
      </p:sp>
    </p:spTree>
    <p:extLst>
      <p:ext uri="{BB962C8B-B14F-4D97-AF65-F5344CB8AC3E}">
        <p14:creationId xmlns:p14="http://schemas.microsoft.com/office/powerpoint/2010/main" val="161497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9662" y="-281013"/>
            <a:ext cx="1956597" cy="1549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28160" y="158133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ZA" dirty="0"/>
              <a:t>Know your veg pollination!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6912768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ZA" dirty="0"/>
              <a:t>Pollination requirements of vegetables can be discussed according to what part of the plant is eaten: </a:t>
            </a:r>
          </a:p>
          <a:p>
            <a:pPr lvl="0"/>
            <a:r>
              <a:rPr lang="en-ZA" dirty="0"/>
              <a:t>If the ‘vegetable’ is a ‘</a:t>
            </a:r>
            <a:r>
              <a:rPr lang="en-ZA" b="1" dirty="0"/>
              <a:t>fruit</a:t>
            </a:r>
            <a:r>
              <a:rPr lang="en-ZA" dirty="0"/>
              <a:t>’ then pollination is required both for the production of </a:t>
            </a:r>
            <a:r>
              <a:rPr lang="en-ZA" u="sng" dirty="0"/>
              <a:t>the vegetable AND for seed </a:t>
            </a:r>
            <a:r>
              <a:rPr lang="en-ZA" dirty="0" smtClean="0"/>
              <a:t>production; </a:t>
            </a:r>
            <a:r>
              <a:rPr lang="en-ZA" dirty="0"/>
              <a:t>e.g. tomatoes, peppers, eggplant, peas, beans, pumpkins, marrows, butternut, cucumbers, etc.</a:t>
            </a:r>
          </a:p>
          <a:p>
            <a:pPr marL="0" lvl="0" indent="0">
              <a:buNone/>
            </a:pPr>
            <a:endParaRPr lang="en-ZA" dirty="0"/>
          </a:p>
          <a:p>
            <a:pPr lvl="0"/>
            <a:r>
              <a:rPr lang="en-ZA" dirty="0"/>
              <a:t>If the ‘vegetable’ is in the form of </a:t>
            </a:r>
            <a:r>
              <a:rPr lang="en-ZA" b="1" dirty="0"/>
              <a:t>leaves or shoots </a:t>
            </a:r>
            <a:r>
              <a:rPr lang="en-ZA" dirty="0"/>
              <a:t>(e.g. lettuce, cabbage, kohlrabi, broccoli, Brussels sprouts, spinach, Swiss Chard, leeks, </a:t>
            </a:r>
            <a:r>
              <a:rPr lang="en-ZA" dirty="0" smtClean="0"/>
              <a:t>onions, etc.) </a:t>
            </a:r>
            <a:r>
              <a:rPr lang="en-ZA" dirty="0"/>
              <a:t>or is a ‘</a:t>
            </a:r>
            <a:r>
              <a:rPr lang="en-ZA" b="1" dirty="0"/>
              <a:t>storage root</a:t>
            </a:r>
            <a:r>
              <a:rPr lang="en-ZA" dirty="0"/>
              <a:t>’ (e.g. carrots, beetroot, turnip, parsnip, </a:t>
            </a:r>
            <a:r>
              <a:rPr lang="en-ZA" dirty="0" smtClean="0"/>
              <a:t>etc.) </a:t>
            </a:r>
            <a:r>
              <a:rPr lang="en-ZA" dirty="0"/>
              <a:t>then pollination is not required or desired for the production of the </a:t>
            </a:r>
            <a:r>
              <a:rPr lang="en-ZA" dirty="0" smtClean="0"/>
              <a:t>vegetable, </a:t>
            </a:r>
            <a:r>
              <a:rPr lang="en-ZA" dirty="0"/>
              <a:t>but </a:t>
            </a:r>
            <a:r>
              <a:rPr lang="en-ZA" u="sng" dirty="0"/>
              <a:t>ONLY for seed production</a:t>
            </a:r>
            <a:r>
              <a:rPr lang="en-ZA" dirty="0" smtClean="0"/>
              <a:t>.</a:t>
            </a:r>
          </a:p>
          <a:p>
            <a:pPr marL="0" lvl="0" indent="0">
              <a:buNone/>
            </a:pPr>
            <a:endParaRPr lang="en-ZA" dirty="0"/>
          </a:p>
          <a:p>
            <a:pPr lvl="0"/>
            <a:r>
              <a:rPr lang="en-ZA" dirty="0"/>
              <a:t>If the ‘vegetable’ is a ‘</a:t>
            </a:r>
            <a:r>
              <a:rPr lang="en-ZA" b="1" dirty="0"/>
              <a:t>storage stem</a:t>
            </a:r>
            <a:r>
              <a:rPr lang="en-ZA" dirty="0"/>
              <a:t>’ then pollination </a:t>
            </a:r>
            <a:r>
              <a:rPr lang="en-ZA" dirty="0" smtClean="0"/>
              <a:t>                                           is </a:t>
            </a:r>
            <a:r>
              <a:rPr lang="en-ZA" u="sng" dirty="0"/>
              <a:t>not required for EITHER </a:t>
            </a:r>
            <a:r>
              <a:rPr lang="en-ZA" dirty="0"/>
              <a:t>the production of the </a:t>
            </a:r>
            <a:r>
              <a:rPr lang="en-ZA" dirty="0" smtClean="0"/>
              <a:t>                           vegetable </a:t>
            </a:r>
            <a:r>
              <a:rPr lang="en-ZA" dirty="0"/>
              <a:t>or seed because seed is not required for </a:t>
            </a:r>
            <a:r>
              <a:rPr lang="en-ZA" dirty="0" smtClean="0"/>
              <a:t>propagation; </a:t>
            </a:r>
            <a:r>
              <a:rPr lang="en-ZA" dirty="0"/>
              <a:t>e.g. potatoes, Jerusalem </a:t>
            </a:r>
            <a:r>
              <a:rPr lang="en-ZA" dirty="0" smtClean="0"/>
              <a:t>artichokes.</a:t>
            </a:r>
            <a:endParaRPr lang="en-ZA" dirty="0"/>
          </a:p>
        </p:txBody>
      </p:sp>
      <p:pic>
        <p:nvPicPr>
          <p:cNvPr id="2050" name="Picture 2" descr="http://photos2.demandstudios.com/DM-Resize/photos.demandstudios.com/getty/article/83/226/80621099_XS.jpg?h=10000&amp;w=400&amp;keep_ratio=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4800" y="0"/>
            <a:ext cx="12192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.telegraph.co.uk/multimedia/archive/01294/seeds2_1294847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81359" y="2543175"/>
            <a:ext cx="1897732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bbcgoodfood.com/content/knowhow/glossary/jerusalem-artichoke/imag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40760" y="4854408"/>
            <a:ext cx="2338331" cy="200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6588224" y="6215540"/>
            <a:ext cx="504056" cy="28803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4440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2463031"/>
            <a:ext cx="5489948" cy="2055381"/>
          </a:xfrm>
        </p:spPr>
        <p:txBody>
          <a:bodyPr>
            <a:normAutofit/>
          </a:bodyPr>
          <a:lstStyle/>
          <a:p>
            <a:r>
              <a:rPr lang="en-ZA" dirty="0" smtClean="0"/>
              <a:t>Threats to honeybees &amp; what we can do</a:t>
            </a:r>
            <a:br>
              <a:rPr lang="en-ZA" dirty="0" smtClean="0"/>
            </a:br>
            <a:r>
              <a:rPr lang="en-ZA" sz="1300" dirty="0" smtClean="0"/>
              <a:t>(draft slides for educators to edit as needed)</a:t>
            </a:r>
            <a:endParaRPr lang="en-ZA" sz="1300" dirty="0"/>
          </a:p>
        </p:txBody>
      </p:sp>
      <p:pic>
        <p:nvPicPr>
          <p:cNvPr id="1026" name="Picture 2" descr="http://www.centralohiobeekeepers.org/cobaprojects/beeyard/yr2010/AmericanFoulBrood/pic08_09-06-10_DSC_03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9" y="4005064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c/c9/Varroa_on_larv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668" y="4370045"/>
            <a:ext cx="28575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6167045"/>
            <a:ext cx="1638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i="1" dirty="0" err="1" smtClean="0"/>
              <a:t>Varroa</a:t>
            </a:r>
            <a:r>
              <a:rPr lang="en-ZA" dirty="0" smtClean="0"/>
              <a:t> mite on honeybee larva</a:t>
            </a:r>
            <a:endParaRPr lang="en-ZA" dirty="0"/>
          </a:p>
        </p:txBody>
      </p:sp>
      <p:pic>
        <p:nvPicPr>
          <p:cNvPr id="1030" name="Picture 6" descr="http://www.sciencephoto.com/image/181315/350wm/E7760085-Farmer_spraying_pesticide_in_an_orchard-SP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9" y="908720"/>
            <a:ext cx="1998951" cy="291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36512" y="5877272"/>
            <a:ext cx="226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American Foulbrood</a:t>
            </a:r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221888" y="212512"/>
            <a:ext cx="1207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Chemical misuse</a:t>
            </a:r>
            <a:endParaRPr lang="en-ZA" dirty="0"/>
          </a:p>
        </p:txBody>
      </p:sp>
      <p:pic>
        <p:nvPicPr>
          <p:cNvPr id="1032" name="Picture 8" descr="http://gf2.statico.be/wp-content/uploads/2012/03/colony-collapse-disorder-cc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372" y="-25648"/>
            <a:ext cx="5273924" cy="252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beyondpesticides.org/dailynewsblog/wp-content/uploads/2012/12/dead-bee-fad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48"/>
          <a:stretch/>
        </p:blipFill>
        <p:spPr bwMode="auto">
          <a:xfrm>
            <a:off x="7082807" y="2204864"/>
            <a:ext cx="2051720" cy="195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6804248" y="5081587"/>
            <a:ext cx="2088232" cy="1299741"/>
          </a:xfrm>
        </p:spPr>
        <p:txBody>
          <a:bodyPr>
            <a:normAutofit fontScale="40000" lnSpcReduction="20000"/>
          </a:bodyPr>
          <a:lstStyle/>
          <a:p>
            <a:r>
              <a:rPr lang="en-ZA" dirty="0"/>
              <a:t>Materials produced for the Global Pollination Project &amp; Honeybee Forage Project South Africa, implemented by the South African National Biodiversity Institute</a:t>
            </a:r>
            <a:r>
              <a:rPr lang="en-ZA" dirty="0" smtClean="0"/>
              <a:t>.</a:t>
            </a:r>
            <a:endParaRPr lang="en-ZA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6528" y="6204920"/>
            <a:ext cx="1709928" cy="5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5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Stress on honeybee health in SA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5184576"/>
          </a:xfrm>
        </p:spPr>
        <p:txBody>
          <a:bodyPr>
            <a:normAutofit fontScale="92500" lnSpcReduction="20000"/>
          </a:bodyPr>
          <a:lstStyle/>
          <a:p>
            <a:r>
              <a:rPr lang="en-ZA" u="sng" dirty="0" smtClean="0"/>
              <a:t>Pests </a:t>
            </a:r>
            <a:r>
              <a:rPr lang="en-ZA" u="sng" dirty="0"/>
              <a:t>and </a:t>
            </a:r>
            <a:r>
              <a:rPr lang="en-ZA" u="sng" dirty="0" smtClean="0"/>
              <a:t>diseases </a:t>
            </a:r>
            <a:r>
              <a:rPr lang="en-ZA" sz="2600" dirty="0" smtClean="0"/>
              <a:t>(American Foulbrood, </a:t>
            </a:r>
            <a:r>
              <a:rPr lang="en-ZA" sz="2600" i="1" dirty="0" err="1"/>
              <a:t>V</a:t>
            </a:r>
            <a:r>
              <a:rPr lang="en-ZA" sz="2600" i="1" dirty="0" err="1" smtClean="0"/>
              <a:t>arroa</a:t>
            </a:r>
            <a:r>
              <a:rPr lang="en-ZA" sz="2600" dirty="0" smtClean="0"/>
              <a:t> mite).</a:t>
            </a:r>
          </a:p>
          <a:p>
            <a:r>
              <a:rPr lang="en-ZA" u="sng" dirty="0" smtClean="0"/>
              <a:t>Chemicals</a:t>
            </a:r>
            <a:r>
              <a:rPr lang="en-ZA" dirty="0" smtClean="0"/>
              <a:t> such as pesticides.</a:t>
            </a:r>
          </a:p>
          <a:p>
            <a:r>
              <a:rPr lang="en-ZA" u="sng" dirty="0" smtClean="0"/>
              <a:t>Global change</a:t>
            </a:r>
            <a:r>
              <a:rPr lang="en-ZA" dirty="0" smtClean="0"/>
              <a:t> factors (e.g. land use change &amp; climate change). </a:t>
            </a:r>
          </a:p>
          <a:p>
            <a:r>
              <a:rPr lang="en-ZA" u="sng" dirty="0" smtClean="0"/>
              <a:t>Over-working</a:t>
            </a:r>
            <a:r>
              <a:rPr lang="en-ZA" dirty="0" smtClean="0"/>
              <a:t> </a:t>
            </a:r>
            <a:r>
              <a:rPr lang="en-ZA" dirty="0"/>
              <a:t>during the pollination season </a:t>
            </a:r>
            <a:r>
              <a:rPr lang="en-ZA" dirty="0" smtClean="0"/>
              <a:t>(being </a:t>
            </a:r>
            <a:r>
              <a:rPr lang="en-ZA" dirty="0"/>
              <a:t>moved large distances in short </a:t>
            </a:r>
            <a:r>
              <a:rPr lang="en-ZA" dirty="0" smtClean="0"/>
              <a:t>timeframes).  </a:t>
            </a:r>
          </a:p>
          <a:p>
            <a:r>
              <a:rPr lang="en-ZA" u="sng" dirty="0" smtClean="0"/>
              <a:t>Scarcity of good forage </a:t>
            </a:r>
            <a:r>
              <a:rPr lang="en-ZA" dirty="0" smtClean="0"/>
              <a:t>resources.</a:t>
            </a:r>
          </a:p>
          <a:p>
            <a:pPr marL="0" indent="0">
              <a:buNone/>
            </a:pPr>
            <a:endParaRPr lang="en-ZA" dirty="0" smtClean="0"/>
          </a:p>
          <a:p>
            <a:pPr marL="0" indent="0" algn="just">
              <a:buNone/>
            </a:pPr>
            <a:r>
              <a:rPr lang="en-ZA" dirty="0" smtClean="0"/>
              <a:t>Many </a:t>
            </a:r>
            <a:r>
              <a:rPr lang="en-ZA" dirty="0"/>
              <a:t>of the stresses that affect honeybees also impact other wild insect pollinators, and therefore any efforts we make at protecting the honeybee </a:t>
            </a:r>
            <a:r>
              <a:rPr lang="en-ZA" dirty="0" smtClean="0"/>
              <a:t>should help </a:t>
            </a:r>
            <a:r>
              <a:rPr lang="en-ZA" dirty="0"/>
              <a:t>protect our wild insect pollinators</a:t>
            </a:r>
            <a:r>
              <a:rPr lang="en-ZA" dirty="0" smtClean="0"/>
              <a:t>.</a:t>
            </a:r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5940152" y="3895937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FF0000"/>
                </a:solidFill>
              </a:rPr>
              <a:t>(the focus of SANBI project and therefore the focus of the rest of this </a:t>
            </a:r>
            <a:r>
              <a:rPr lang="en-ZA" sz="1200" dirty="0" smtClean="0">
                <a:solidFill>
                  <a:srgbClr val="FF0000"/>
                </a:solidFill>
              </a:rPr>
              <a:t>PowerPoint)</a:t>
            </a:r>
            <a:endParaRPr lang="en-ZA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9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196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/>
              <a:t>Scarcity of good forage </a:t>
            </a:r>
            <a:r>
              <a:rPr lang="en-ZA" dirty="0"/>
              <a:t>r</a:t>
            </a:r>
            <a:r>
              <a:rPr lang="en-ZA" dirty="0" smtClean="0"/>
              <a:t>esources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856984" cy="5157192"/>
          </a:xfrm>
        </p:spPr>
        <p:txBody>
          <a:bodyPr>
            <a:normAutofit/>
          </a:bodyPr>
          <a:lstStyle/>
          <a:p>
            <a:pPr algn="just"/>
            <a:r>
              <a:rPr lang="en-ZA" dirty="0" smtClean="0"/>
              <a:t>Land use changes (such as urbanisation or deforestation) may lead to </a:t>
            </a:r>
            <a:r>
              <a:rPr lang="en-ZA" u="sng" dirty="0" smtClean="0"/>
              <a:t>habitat degradation and destruction.</a:t>
            </a:r>
          </a:p>
          <a:p>
            <a:r>
              <a:rPr lang="en-ZA" dirty="0" smtClean="0"/>
              <a:t>Intensified </a:t>
            </a:r>
            <a:r>
              <a:rPr lang="en-ZA" u="sng" dirty="0" smtClean="0"/>
              <a:t>agriculture and forestry practices </a:t>
            </a:r>
            <a:r>
              <a:rPr lang="en-ZA" dirty="0" smtClean="0"/>
              <a:t>contribute to:</a:t>
            </a:r>
          </a:p>
          <a:p>
            <a:pPr lvl="1"/>
            <a:r>
              <a:rPr lang="en-ZA" dirty="0" smtClean="0"/>
              <a:t>loss of surrounding natural vegetation (</a:t>
            </a:r>
            <a:r>
              <a:rPr lang="en-ZA" dirty="0"/>
              <a:t>monocultures</a:t>
            </a:r>
            <a:r>
              <a:rPr lang="en-ZA" dirty="0" smtClean="0"/>
              <a:t>). </a:t>
            </a:r>
          </a:p>
          <a:p>
            <a:pPr lvl="1"/>
            <a:r>
              <a:rPr lang="en-ZA" dirty="0"/>
              <a:t>p</a:t>
            </a:r>
            <a:r>
              <a:rPr lang="en-ZA" dirty="0" smtClean="0"/>
              <a:t>lanting of nutrient-poor </a:t>
            </a:r>
            <a:r>
              <a:rPr lang="en-ZA" dirty="0"/>
              <a:t>crops </a:t>
            </a:r>
            <a:r>
              <a:rPr lang="en-ZA" dirty="0" smtClean="0"/>
              <a:t>and non-flowering cultivars. </a:t>
            </a:r>
          </a:p>
          <a:p>
            <a:r>
              <a:rPr lang="en-ZA" u="sng" dirty="0" smtClean="0"/>
              <a:t>Removal of good forage resources</a:t>
            </a:r>
            <a:r>
              <a:rPr lang="en-ZA" dirty="0" smtClean="0"/>
              <a:t>, such as some </a:t>
            </a:r>
            <a:r>
              <a:rPr lang="en-ZA" i="1" dirty="0" smtClean="0"/>
              <a:t>Eucalyptus</a:t>
            </a:r>
            <a:r>
              <a:rPr lang="en-ZA" dirty="0" smtClean="0"/>
              <a:t> some indigenous species.</a:t>
            </a:r>
          </a:p>
          <a:p>
            <a:pPr marL="0" indent="0">
              <a:buNone/>
            </a:pPr>
            <a:endParaRPr lang="en-ZA" dirty="0" smtClean="0"/>
          </a:p>
        </p:txBody>
      </p:sp>
    </p:spTree>
    <p:extLst>
      <p:ext uri="{BB962C8B-B14F-4D97-AF65-F5344CB8AC3E}">
        <p14:creationId xmlns:p14="http://schemas.microsoft.com/office/powerpoint/2010/main" val="248769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95275" y="116631"/>
            <a:ext cx="8496300" cy="1221631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800" kern="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Illustration of forage </a:t>
            </a:r>
            <a:r>
              <a:rPr lang="en-US" sz="2800" kern="0" dirty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provision to managed </a:t>
            </a:r>
            <a:r>
              <a:rPr lang="en-US" sz="2800" kern="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honeybees in the Western Cape as an example of the diversity of forage used during the year</a:t>
            </a:r>
            <a:endParaRPr lang="en-GB" sz="2800" kern="0" dirty="0">
              <a:solidFill>
                <a:srgbClr val="E5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2" descr="Weedscr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916113"/>
            <a:ext cx="1447800" cy="113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Tulbagh 0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16113"/>
            <a:ext cx="1471613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SCN839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15"/>
          <a:stretch/>
        </p:blipFill>
        <p:spPr bwMode="auto">
          <a:xfrm>
            <a:off x="461549" y="1524987"/>
            <a:ext cx="1370013" cy="154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Image10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905000"/>
            <a:ext cx="152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P101003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4797424"/>
            <a:ext cx="1524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anola%20(2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1752600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57200" y="3055456"/>
            <a:ext cx="13716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 kern="0" dirty="0" smtClean="0">
                <a:solidFill>
                  <a:sysClr val="windowText" lastClr="000000"/>
                </a:solidFill>
              </a:rPr>
              <a:t>eucalyptus</a:t>
            </a:r>
            <a:endParaRPr 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572000" y="2770042"/>
            <a:ext cx="1371600" cy="3048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315200" y="3048000"/>
            <a:ext cx="13716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 kern="0" dirty="0" smtClean="0">
                <a:solidFill>
                  <a:sysClr val="windowText" lastClr="000000"/>
                </a:solidFill>
              </a:rPr>
              <a:t>eucalyptus</a:t>
            </a:r>
            <a:endParaRPr 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543424" y="4492625"/>
            <a:ext cx="1400175" cy="304800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943600" y="2770042"/>
            <a:ext cx="1371600" cy="304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pic>
        <p:nvPicPr>
          <p:cNvPr id="14" name="Picture 13" descr="apple orchard cro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28800"/>
            <a:ext cx="1371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Tulbagh 04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060" y="4492625"/>
            <a:ext cx="137477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471522"/>
              </p:ext>
            </p:extLst>
          </p:nvPr>
        </p:nvGraphicFramePr>
        <p:xfrm>
          <a:off x="457200" y="3352800"/>
          <a:ext cx="8229600" cy="838200"/>
        </p:xfrm>
        <a:graphic>
          <a:graphicData uri="http://schemas.openxmlformats.org/drawingml/2006/table">
            <a:tbl>
              <a:tblPr/>
              <a:tblGrid>
                <a:gridCol w="1371600"/>
                <a:gridCol w="2743200"/>
                <a:gridCol w="1371600"/>
                <a:gridCol w="1371600"/>
                <a:gridCol w="1371600"/>
              </a:tblGrid>
              <a:tr h="838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ahoma" pitchFamily="34" charset="0"/>
                        </a:rPr>
                        <a:t>Jan-Feb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ahoma" pitchFamily="34" charset="0"/>
                        </a:rPr>
                        <a:t>Apr - June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ahoma" pitchFamily="34" charset="0"/>
                        </a:rPr>
                        <a:t>  Jul-Aug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ahoma" pitchFamily="34" charset="0"/>
                        </a:rPr>
                        <a:t>  Sep-Oct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ahoma" pitchFamily="34" charset="0"/>
                        </a:rPr>
                        <a:t>  Nov-Dec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54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Rectangle 33"/>
          <p:cNvSpPr>
            <a:spLocks noChangeArrowheads="1"/>
          </p:cNvSpPr>
          <p:nvPr/>
        </p:nvSpPr>
        <p:spPr bwMode="auto">
          <a:xfrm>
            <a:off x="6096000" y="2708920"/>
            <a:ext cx="908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charset="0"/>
              </a:rPr>
              <a:t>apples</a:t>
            </a:r>
          </a:p>
        </p:txBody>
      </p:sp>
      <p:sp>
        <p:nvSpPr>
          <p:cNvPr id="21" name="Rectangle 36"/>
          <p:cNvSpPr>
            <a:spLocks noChangeArrowheads="1"/>
          </p:cNvSpPr>
          <p:nvPr/>
        </p:nvSpPr>
        <p:spPr bwMode="auto">
          <a:xfrm>
            <a:off x="4757738" y="270892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charset="0"/>
              </a:rPr>
              <a:t>canola</a:t>
            </a:r>
          </a:p>
        </p:txBody>
      </p:sp>
      <p:sp>
        <p:nvSpPr>
          <p:cNvPr id="22" name="Rectangle 37"/>
          <p:cNvSpPr>
            <a:spLocks noChangeArrowheads="1"/>
          </p:cNvSpPr>
          <p:nvPr/>
        </p:nvSpPr>
        <p:spPr bwMode="auto">
          <a:xfrm>
            <a:off x="3505200" y="4876800"/>
            <a:ext cx="933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kern="0" dirty="0" err="1">
                <a:solidFill>
                  <a:srgbClr val="2B5481"/>
                </a:solidFill>
                <a:latin typeface="Arial" charset="0"/>
              </a:rPr>
              <a:t>fynbos</a:t>
            </a:r>
            <a:endParaRPr lang="en-US" b="1" kern="0" dirty="0">
              <a:solidFill>
                <a:srgbClr val="2B5481"/>
              </a:solidFill>
              <a:latin typeface="Arial" charset="0"/>
            </a:endParaRPr>
          </a:p>
        </p:txBody>
      </p:sp>
      <p:sp>
        <p:nvSpPr>
          <p:cNvPr id="23" name="Rectangle 38"/>
          <p:cNvSpPr>
            <a:spLocks noChangeArrowheads="1"/>
          </p:cNvSpPr>
          <p:nvPr/>
        </p:nvSpPr>
        <p:spPr bwMode="auto">
          <a:xfrm>
            <a:off x="1828800" y="3048000"/>
            <a:ext cx="2743200" cy="304800"/>
          </a:xfrm>
          <a:prstGeom prst="rect">
            <a:avLst/>
          </a:prstGeom>
          <a:solidFill>
            <a:srgbClr val="FFCC99"/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24" name="Rectangle 39"/>
          <p:cNvSpPr>
            <a:spLocks noChangeArrowheads="1"/>
          </p:cNvSpPr>
          <p:nvPr/>
        </p:nvSpPr>
        <p:spPr bwMode="auto">
          <a:xfrm>
            <a:off x="4859338" y="4502150"/>
            <a:ext cx="80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charset="0"/>
              </a:rPr>
              <a:t>citrus</a:t>
            </a:r>
          </a:p>
        </p:txBody>
      </p:sp>
      <p:sp>
        <p:nvSpPr>
          <p:cNvPr id="25" name="Rectangle 40"/>
          <p:cNvSpPr>
            <a:spLocks noChangeArrowheads="1"/>
          </p:cNvSpPr>
          <p:nvPr/>
        </p:nvSpPr>
        <p:spPr bwMode="auto">
          <a:xfrm>
            <a:off x="5943600" y="4187825"/>
            <a:ext cx="1371600" cy="3079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b="1" kern="0" dirty="0">
                <a:solidFill>
                  <a:sysClr val="windowText" lastClr="000000"/>
                </a:solidFill>
              </a:rPr>
              <a:t>pears</a:t>
            </a:r>
          </a:p>
        </p:txBody>
      </p:sp>
      <p:pic>
        <p:nvPicPr>
          <p:cNvPr id="27" name="Picture 42" descr="erica pin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774" y="4472222"/>
            <a:ext cx="1405351" cy="158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43"/>
          <p:cNvSpPr>
            <a:spLocks noChangeArrowheads="1"/>
          </p:cNvSpPr>
          <p:nvPr/>
        </p:nvSpPr>
        <p:spPr bwMode="auto">
          <a:xfrm>
            <a:off x="1838325" y="4187825"/>
            <a:ext cx="4105275" cy="304800"/>
          </a:xfrm>
          <a:prstGeom prst="rect">
            <a:avLst/>
          </a:prstGeom>
          <a:solidFill>
            <a:srgbClr val="800080"/>
          </a:solidFill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3359150" y="4214813"/>
            <a:ext cx="996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" charset="0"/>
              </a:rPr>
              <a:t>Fynbos</a:t>
            </a:r>
          </a:p>
        </p:txBody>
      </p:sp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2362200" y="2997200"/>
            <a:ext cx="22018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Arial" charset="0"/>
              </a:rPr>
              <a:t>Weeds </a:t>
            </a:r>
            <a:r>
              <a:rPr lang="en-US" sz="1400" b="1" dirty="0" smtClean="0">
                <a:solidFill>
                  <a:prstClr val="black"/>
                </a:solidFill>
                <a:latin typeface="Arial" charset="0"/>
              </a:rPr>
              <a:t>(e.g. </a:t>
            </a:r>
            <a:r>
              <a:rPr lang="en-US" sz="1400" b="1" dirty="0" err="1" smtClean="0">
                <a:solidFill>
                  <a:prstClr val="black"/>
                </a:solidFill>
                <a:latin typeface="Arial" charset="0"/>
              </a:rPr>
              <a:t>ramenas</a:t>
            </a:r>
            <a:r>
              <a:rPr lang="en-US" sz="1400" b="1" dirty="0" smtClean="0">
                <a:solidFill>
                  <a:prstClr val="black"/>
                </a:solidFill>
                <a:latin typeface="Arial" charset="0"/>
              </a:rPr>
              <a:t>)</a:t>
            </a:r>
            <a:endParaRPr lang="en-US" sz="1400" b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1" name="Picture 47" descr="polliinator-honeybe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562" y="4495801"/>
            <a:ext cx="1319212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72"/>
          <p:cNvSpPr>
            <a:spLocks noChangeArrowheads="1"/>
          </p:cNvSpPr>
          <p:nvPr/>
        </p:nvSpPr>
        <p:spPr bwMode="auto">
          <a:xfrm>
            <a:off x="971550" y="3644900"/>
            <a:ext cx="1873250" cy="431800"/>
          </a:xfrm>
          <a:prstGeom prst="curvedDownArrow">
            <a:avLst>
              <a:gd name="adj1" fmla="val 86765"/>
              <a:gd name="adj2" fmla="val 173529"/>
              <a:gd name="adj3" fmla="val 33333"/>
            </a:avLst>
          </a:prstGeom>
          <a:solidFill>
            <a:srgbClr val="009999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33" name="AutoShape 75"/>
          <p:cNvSpPr>
            <a:spLocks noChangeArrowheads="1"/>
          </p:cNvSpPr>
          <p:nvPr/>
        </p:nvSpPr>
        <p:spPr bwMode="auto">
          <a:xfrm>
            <a:off x="3995738" y="3644900"/>
            <a:ext cx="1368425" cy="431800"/>
          </a:xfrm>
          <a:prstGeom prst="curvedDownArrow">
            <a:avLst>
              <a:gd name="adj1" fmla="val 63382"/>
              <a:gd name="adj2" fmla="val 126765"/>
              <a:gd name="adj3" fmla="val 33333"/>
            </a:avLst>
          </a:prstGeom>
          <a:solidFill>
            <a:srgbClr val="009999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grpSp>
        <p:nvGrpSpPr>
          <p:cNvPr id="34" name="Group 79"/>
          <p:cNvGrpSpPr>
            <a:grpSpLocks/>
          </p:cNvGrpSpPr>
          <p:nvPr/>
        </p:nvGrpSpPr>
        <p:grpSpPr bwMode="auto">
          <a:xfrm>
            <a:off x="6011865" y="1371600"/>
            <a:ext cx="1455738" cy="5370513"/>
            <a:chOff x="3787" y="754"/>
            <a:chExt cx="917" cy="3383"/>
          </a:xfrm>
        </p:grpSpPr>
        <p:sp>
          <p:nvSpPr>
            <p:cNvPr id="35" name="Line 76"/>
            <p:cNvSpPr>
              <a:spLocks noChangeShapeType="1"/>
            </p:cNvSpPr>
            <p:nvPr/>
          </p:nvSpPr>
          <p:spPr bwMode="auto">
            <a:xfrm>
              <a:off x="4558" y="754"/>
              <a:ext cx="0" cy="335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ZA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Line 77"/>
            <p:cNvSpPr>
              <a:spLocks noChangeShapeType="1"/>
            </p:cNvSpPr>
            <p:nvPr/>
          </p:nvSpPr>
          <p:spPr bwMode="auto">
            <a:xfrm>
              <a:off x="3787" y="754"/>
              <a:ext cx="0" cy="335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ZA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Rectangle 78"/>
            <p:cNvSpPr>
              <a:spLocks noChangeArrowheads="1"/>
            </p:cNvSpPr>
            <p:nvPr/>
          </p:nvSpPr>
          <p:spPr bwMode="auto">
            <a:xfrm>
              <a:off x="3797" y="3730"/>
              <a:ext cx="90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b="1" kern="0" dirty="0">
                  <a:solidFill>
                    <a:srgbClr val="000000"/>
                  </a:solidFill>
                  <a:latin typeface="Arial" charset="0"/>
                </a:rPr>
                <a:t>Pollination season</a:t>
              </a:r>
            </a:p>
          </p:txBody>
        </p:sp>
      </p:grpSp>
      <p:sp>
        <p:nvSpPr>
          <p:cNvPr id="38" name="AutoShape 73"/>
          <p:cNvSpPr>
            <a:spLocks noChangeArrowheads="1"/>
          </p:cNvSpPr>
          <p:nvPr/>
        </p:nvSpPr>
        <p:spPr bwMode="auto">
          <a:xfrm>
            <a:off x="6948488" y="3644900"/>
            <a:ext cx="1368425" cy="431800"/>
          </a:xfrm>
          <a:prstGeom prst="curvedDownArrow">
            <a:avLst>
              <a:gd name="adj1" fmla="val 63382"/>
              <a:gd name="adj2" fmla="val 126765"/>
              <a:gd name="adj3" fmla="val 33333"/>
            </a:avLst>
          </a:prstGeom>
          <a:solidFill>
            <a:srgbClr val="009999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39" name="AutoShape 74"/>
          <p:cNvSpPr>
            <a:spLocks noChangeArrowheads="1"/>
          </p:cNvSpPr>
          <p:nvPr/>
        </p:nvSpPr>
        <p:spPr bwMode="auto">
          <a:xfrm>
            <a:off x="5508625" y="3644900"/>
            <a:ext cx="1368425" cy="431800"/>
          </a:xfrm>
          <a:prstGeom prst="curvedDownArrow">
            <a:avLst>
              <a:gd name="adj1" fmla="val 63382"/>
              <a:gd name="adj2" fmla="val 126765"/>
              <a:gd name="adj3" fmla="val 33333"/>
            </a:avLst>
          </a:prstGeom>
          <a:solidFill>
            <a:srgbClr val="009999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kern="0">
              <a:solidFill>
                <a:sysClr val="windowText" lastClr="000000"/>
              </a:solidFill>
            </a:endParaRPr>
          </a:p>
        </p:txBody>
      </p:sp>
      <p:grpSp>
        <p:nvGrpSpPr>
          <p:cNvPr id="40" name="Group 79"/>
          <p:cNvGrpSpPr>
            <a:grpSpLocks/>
          </p:cNvGrpSpPr>
          <p:nvPr/>
        </p:nvGrpSpPr>
        <p:grpSpPr bwMode="auto">
          <a:xfrm>
            <a:off x="696916" y="1321803"/>
            <a:ext cx="1042988" cy="5327650"/>
            <a:chOff x="3901" y="754"/>
            <a:chExt cx="657" cy="3356"/>
          </a:xfrm>
        </p:grpSpPr>
        <p:sp>
          <p:nvSpPr>
            <p:cNvPr id="41" name="Line 76"/>
            <p:cNvSpPr>
              <a:spLocks noChangeShapeType="1"/>
            </p:cNvSpPr>
            <p:nvPr/>
          </p:nvSpPr>
          <p:spPr bwMode="auto">
            <a:xfrm>
              <a:off x="4558" y="754"/>
              <a:ext cx="0" cy="3356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ZA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Rectangle 78"/>
            <p:cNvSpPr>
              <a:spLocks noChangeArrowheads="1"/>
            </p:cNvSpPr>
            <p:nvPr/>
          </p:nvSpPr>
          <p:spPr bwMode="auto">
            <a:xfrm>
              <a:off x="3901" y="3811"/>
              <a:ext cx="56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 kern="0" dirty="0" smtClean="0">
                  <a:solidFill>
                    <a:srgbClr val="000000"/>
                  </a:solidFill>
                  <a:latin typeface="Arial" charset="0"/>
                </a:rPr>
                <a:t>Honey</a:t>
              </a:r>
              <a:endParaRPr lang="en-US" b="1" kern="0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44" name="Group 79"/>
          <p:cNvGrpSpPr>
            <a:grpSpLocks/>
          </p:cNvGrpSpPr>
          <p:nvPr/>
        </p:nvGrpSpPr>
        <p:grpSpPr bwMode="auto">
          <a:xfrm>
            <a:off x="1838324" y="1317624"/>
            <a:ext cx="2631281" cy="5387976"/>
            <a:chOff x="3787" y="741"/>
            <a:chExt cx="771" cy="3394"/>
          </a:xfrm>
        </p:grpSpPr>
        <p:sp>
          <p:nvSpPr>
            <p:cNvPr id="45" name="Line 76"/>
            <p:cNvSpPr>
              <a:spLocks noChangeShapeType="1"/>
            </p:cNvSpPr>
            <p:nvPr/>
          </p:nvSpPr>
          <p:spPr bwMode="auto">
            <a:xfrm>
              <a:off x="4558" y="754"/>
              <a:ext cx="0" cy="3356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ZA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Line 77"/>
            <p:cNvSpPr>
              <a:spLocks noChangeShapeType="1"/>
            </p:cNvSpPr>
            <p:nvPr/>
          </p:nvSpPr>
          <p:spPr bwMode="auto">
            <a:xfrm>
              <a:off x="3787" y="741"/>
              <a:ext cx="0" cy="3356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ZA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Rectangle 78"/>
            <p:cNvSpPr>
              <a:spLocks noChangeArrowheads="1"/>
            </p:cNvSpPr>
            <p:nvPr/>
          </p:nvSpPr>
          <p:spPr bwMode="auto">
            <a:xfrm>
              <a:off x="3927" y="3728"/>
              <a:ext cx="51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b="1" kern="0" dirty="0" smtClean="0">
                  <a:solidFill>
                    <a:srgbClr val="000000"/>
                  </a:solidFill>
                  <a:latin typeface="Arial" charset="0"/>
                </a:rPr>
                <a:t>Fynbos honey / maintenance</a:t>
              </a:r>
              <a:endParaRPr lang="en-US" b="1" kern="0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48" name="Group 79"/>
          <p:cNvGrpSpPr>
            <a:grpSpLocks/>
          </p:cNvGrpSpPr>
          <p:nvPr/>
        </p:nvGrpSpPr>
        <p:grpSpPr bwMode="auto">
          <a:xfrm>
            <a:off x="4630740" y="1349375"/>
            <a:ext cx="1223963" cy="5432425"/>
            <a:chOff x="3787" y="754"/>
            <a:chExt cx="771" cy="3422"/>
          </a:xfrm>
        </p:grpSpPr>
        <p:sp>
          <p:nvSpPr>
            <p:cNvPr id="49" name="Line 76"/>
            <p:cNvSpPr>
              <a:spLocks noChangeShapeType="1"/>
            </p:cNvSpPr>
            <p:nvPr/>
          </p:nvSpPr>
          <p:spPr bwMode="auto">
            <a:xfrm>
              <a:off x="4558" y="754"/>
              <a:ext cx="0" cy="3356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ZA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Line 77"/>
            <p:cNvSpPr>
              <a:spLocks noChangeShapeType="1"/>
            </p:cNvSpPr>
            <p:nvPr/>
          </p:nvSpPr>
          <p:spPr bwMode="auto">
            <a:xfrm>
              <a:off x="3787" y="754"/>
              <a:ext cx="0" cy="3356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ZA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Rectangle 78"/>
            <p:cNvSpPr>
              <a:spLocks noChangeArrowheads="1"/>
            </p:cNvSpPr>
            <p:nvPr/>
          </p:nvSpPr>
          <p:spPr bwMode="auto">
            <a:xfrm>
              <a:off x="3818" y="3594"/>
              <a:ext cx="740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b="1" kern="0" dirty="0" smtClean="0">
                  <a:solidFill>
                    <a:srgbClr val="000000"/>
                  </a:solidFill>
                  <a:latin typeface="Arial" charset="0"/>
                </a:rPr>
                <a:t>Build-up &amp; Swarm trapping</a:t>
              </a:r>
              <a:endParaRPr lang="en-US" b="1" kern="0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52" name="Line 77"/>
          <p:cNvSpPr>
            <a:spLocks noChangeShapeType="1"/>
          </p:cNvSpPr>
          <p:nvPr/>
        </p:nvSpPr>
        <p:spPr bwMode="auto">
          <a:xfrm>
            <a:off x="7391400" y="1369048"/>
            <a:ext cx="0" cy="5327650"/>
          </a:xfrm>
          <a:prstGeom prst="line">
            <a:avLst/>
          </a:prstGeom>
          <a:noFill/>
          <a:ln w="38100">
            <a:solidFill>
              <a:srgbClr val="00CC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 kern="0">
              <a:solidFill>
                <a:sysClr val="windowText" lastClr="000000"/>
              </a:solidFill>
            </a:endParaRPr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4571999" y="3052192"/>
            <a:ext cx="2741835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 kern="0" dirty="0" smtClean="0">
                <a:solidFill>
                  <a:sysClr val="windowText" lastClr="000000"/>
                </a:solidFill>
              </a:rPr>
              <a:t>eucalyptus</a:t>
            </a:r>
            <a:endParaRPr 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7603" y="5229200"/>
            <a:ext cx="1676398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Some pollination-dependent crops are </a:t>
            </a:r>
            <a:r>
              <a:rPr lang="en-ZA" sz="1400" b="1" u="sng" dirty="0" smtClean="0"/>
              <a:t>not</a:t>
            </a:r>
            <a:r>
              <a:rPr lang="en-ZA" sz="1400" b="1" dirty="0" smtClean="0"/>
              <a:t> good forage for honeybees, and provide only variable nutrition.</a:t>
            </a:r>
            <a:endParaRPr lang="en-ZA" sz="1400" b="1" dirty="0"/>
          </a:p>
        </p:txBody>
      </p:sp>
      <p:sp>
        <p:nvSpPr>
          <p:cNvPr id="20" name="Curved Up Arrow 19"/>
          <p:cNvSpPr/>
          <p:nvPr/>
        </p:nvSpPr>
        <p:spPr>
          <a:xfrm>
            <a:off x="7049407" y="6592490"/>
            <a:ext cx="736302" cy="226219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04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What we can do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4968552"/>
          </a:xfrm>
        </p:spPr>
        <p:txBody>
          <a:bodyPr>
            <a:normAutofit fontScale="85000" lnSpcReduction="10000"/>
          </a:bodyPr>
          <a:lstStyle/>
          <a:p>
            <a:r>
              <a:rPr lang="en-ZA" dirty="0" smtClean="0"/>
              <a:t>The </a:t>
            </a:r>
            <a:r>
              <a:rPr lang="en-ZA" dirty="0"/>
              <a:t>planting of </a:t>
            </a:r>
            <a:r>
              <a:rPr lang="en-ZA" dirty="0" smtClean="0"/>
              <a:t>honeybee-friendly plants                           can help </a:t>
            </a:r>
            <a:r>
              <a:rPr lang="en-ZA" dirty="0"/>
              <a:t>the issue of the scarcity of forage </a:t>
            </a:r>
            <a:r>
              <a:rPr lang="en-ZA" dirty="0" smtClean="0"/>
              <a:t>resources.</a:t>
            </a:r>
          </a:p>
          <a:p>
            <a:r>
              <a:rPr lang="en-ZA" dirty="0" smtClean="0"/>
              <a:t>Campaign </a:t>
            </a:r>
            <a:r>
              <a:rPr lang="en-ZA" dirty="0"/>
              <a:t>for the planting of </a:t>
            </a:r>
            <a:r>
              <a:rPr lang="en-ZA" dirty="0" smtClean="0"/>
              <a:t>honeybee-friendly </a:t>
            </a:r>
            <a:r>
              <a:rPr lang="en-ZA" dirty="0"/>
              <a:t>plants in your neighbourhood (e.g. city parks, in gardens, along road verges</a:t>
            </a:r>
            <a:r>
              <a:rPr lang="en-ZA" dirty="0" smtClean="0"/>
              <a:t>).</a:t>
            </a:r>
            <a:endParaRPr lang="en-ZA" dirty="0"/>
          </a:p>
          <a:p>
            <a:pPr lvl="0"/>
            <a:r>
              <a:rPr lang="en-ZA" dirty="0" smtClean="0"/>
              <a:t>Never </a:t>
            </a:r>
            <a:r>
              <a:rPr lang="en-ZA" dirty="0"/>
              <a:t>kill honeybees or other pollinators with </a:t>
            </a:r>
            <a:r>
              <a:rPr lang="en-ZA" dirty="0" smtClean="0"/>
              <a:t>chemicals. </a:t>
            </a:r>
            <a:endParaRPr lang="en-ZA" dirty="0"/>
          </a:p>
          <a:p>
            <a:pPr lvl="0"/>
            <a:r>
              <a:rPr lang="en-ZA" dirty="0" smtClean="0"/>
              <a:t>Find </a:t>
            </a:r>
            <a:r>
              <a:rPr lang="en-ZA" dirty="0"/>
              <a:t>out about the fruit and vegetables that you buy (are they in season, have chemicals been applied correctly and in a bee-friendly manner</a:t>
            </a:r>
            <a:r>
              <a:rPr lang="en-ZA" dirty="0" smtClean="0"/>
              <a:t>?).</a:t>
            </a:r>
          </a:p>
          <a:p>
            <a:pPr lvl="0"/>
            <a:r>
              <a:rPr lang="en-ZA" dirty="0" smtClean="0"/>
              <a:t>Become a researcher or help researchers.  Much research is still needed, e.g. the impacts of climate change; pollination research; hive strength; etc.</a:t>
            </a:r>
            <a:endParaRPr lang="en-ZA" dirty="0"/>
          </a:p>
          <a:p>
            <a:endParaRPr lang="en-ZA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4624"/>
            <a:ext cx="2514600" cy="168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317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lnSpcReduction="10000"/>
          </a:bodyPr>
          <a:lstStyle/>
          <a:p>
            <a:r>
              <a:rPr lang="en-ZA" sz="2800" b="1" dirty="0" smtClean="0"/>
              <a:t>Pollination</a:t>
            </a:r>
            <a:r>
              <a:rPr lang="en-ZA" sz="2800" dirty="0" smtClean="0"/>
              <a:t> is the process by which pollen is transferred in the reproduction of plants, thereby enabling fertilisation and the production of fruit and seeds (sexual reproduction).</a:t>
            </a:r>
          </a:p>
          <a:p>
            <a:r>
              <a:rPr lang="en-ZA" sz="2800" b="1" dirty="0" smtClean="0"/>
              <a:t>Abiotic pollination</a:t>
            </a:r>
            <a:r>
              <a:rPr lang="en-ZA" sz="2800" dirty="0"/>
              <a:t>:</a:t>
            </a:r>
            <a:r>
              <a:rPr lang="en-ZA" sz="2800" dirty="0" smtClean="0"/>
              <a:t> pollination without the involvement of other </a:t>
            </a:r>
            <a:r>
              <a:rPr lang="en-ZA" sz="2800" dirty="0"/>
              <a:t>living organisms (e.g. wind or water). Only 10% of flowering plants are pollinated without animal assistance.</a:t>
            </a:r>
          </a:p>
          <a:p>
            <a:r>
              <a:rPr lang="en-ZA" sz="2800" b="1" dirty="0" smtClean="0"/>
              <a:t>Biotic pollination</a:t>
            </a:r>
            <a:r>
              <a:rPr lang="en-ZA" sz="2800" dirty="0" smtClean="0"/>
              <a:t>: pollination by a </a:t>
            </a:r>
            <a:r>
              <a:rPr lang="en-ZA" sz="2800" b="1" dirty="0" smtClean="0"/>
              <a:t>pollinator </a:t>
            </a:r>
            <a:r>
              <a:rPr lang="en-ZA" sz="2800" dirty="0" smtClean="0"/>
              <a:t>(</a:t>
            </a:r>
            <a:r>
              <a:rPr lang="en-ZA" sz="2800" dirty="0" err="1" smtClean="0"/>
              <a:t>i</a:t>
            </a:r>
            <a:r>
              <a:rPr lang="en-US" sz="2800" dirty="0" err="1" smtClean="0"/>
              <a:t>nsects</a:t>
            </a:r>
            <a:r>
              <a:rPr lang="en-US" sz="2800" dirty="0" smtClean="0"/>
              <a:t> </a:t>
            </a:r>
            <a:r>
              <a:rPr lang="en-US" sz="2800" dirty="0"/>
              <a:t>are the most </a:t>
            </a:r>
            <a:r>
              <a:rPr lang="en-US" sz="2800" dirty="0" smtClean="0"/>
              <a:t>important pollinating </a:t>
            </a:r>
            <a:r>
              <a:rPr lang="en-US" sz="2800" dirty="0"/>
              <a:t>animals, but birds, bats </a:t>
            </a:r>
            <a:r>
              <a:rPr lang="en-US" sz="2800" dirty="0" smtClean="0"/>
              <a:t>and                                                                                       </a:t>
            </a:r>
            <a:r>
              <a:rPr lang="en-US" sz="2800" dirty="0"/>
              <a:t>rodents are also </a:t>
            </a:r>
            <a:r>
              <a:rPr lang="en-US" sz="2800" dirty="0" smtClean="0"/>
              <a:t>                                                                   pollinators </a:t>
            </a:r>
            <a:r>
              <a:rPr lang="en-US" sz="2800" dirty="0"/>
              <a:t>of some </a:t>
            </a:r>
            <a:r>
              <a:rPr lang="en-US" sz="2800" dirty="0" smtClean="0"/>
              <a:t>                                                                                                                plants).</a:t>
            </a:r>
            <a:endParaRPr lang="en-ZA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4140" y="4797152"/>
            <a:ext cx="2218164" cy="20608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9912" y="4776513"/>
            <a:ext cx="3134228" cy="20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3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Self- &amp; cross-pollination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328592"/>
          </a:xfrm>
        </p:spPr>
        <p:txBody>
          <a:bodyPr>
            <a:normAutofit fontScale="92500" lnSpcReduction="10000"/>
          </a:bodyPr>
          <a:lstStyle/>
          <a:p>
            <a:r>
              <a:rPr lang="en-ZA" dirty="0" smtClean="0"/>
              <a:t>CROSS-POLLINATION: the </a:t>
            </a:r>
            <a:r>
              <a:rPr lang="en-ZA" dirty="0"/>
              <a:t>transfer of pollen from an anther of the flower of </a:t>
            </a:r>
            <a:r>
              <a:rPr lang="en-ZA" u="sng" dirty="0"/>
              <a:t>one</a:t>
            </a:r>
            <a:r>
              <a:rPr lang="en-ZA" dirty="0"/>
              <a:t> plant to a stigma of the flower of </a:t>
            </a:r>
            <a:r>
              <a:rPr lang="en-ZA" u="sng" dirty="0"/>
              <a:t>another</a:t>
            </a:r>
            <a:r>
              <a:rPr lang="en-ZA" dirty="0"/>
              <a:t> </a:t>
            </a:r>
            <a:r>
              <a:rPr lang="en-ZA" dirty="0" smtClean="0"/>
              <a:t>plant.</a:t>
            </a:r>
          </a:p>
          <a:p>
            <a:r>
              <a:rPr lang="en-ZA" dirty="0" smtClean="0"/>
              <a:t>SELF-POLLINATION:                                         fertilisation </a:t>
            </a:r>
            <a:r>
              <a:rPr lang="en-ZA" dirty="0"/>
              <a:t>by </a:t>
            </a:r>
            <a:r>
              <a:rPr lang="en-ZA" dirty="0" smtClean="0"/>
              <a:t>                                                               transfer </a:t>
            </a:r>
            <a:r>
              <a:rPr lang="en-ZA" dirty="0"/>
              <a:t>of pollen </a:t>
            </a:r>
            <a:r>
              <a:rPr lang="en-ZA" dirty="0" smtClean="0"/>
              <a:t>from                                                          </a:t>
            </a:r>
            <a:r>
              <a:rPr lang="en-ZA" dirty="0"/>
              <a:t>the anthers of a </a:t>
            </a:r>
            <a:r>
              <a:rPr lang="en-ZA" dirty="0" smtClean="0"/>
              <a:t>flower                                                       </a:t>
            </a:r>
            <a:r>
              <a:rPr lang="en-ZA" dirty="0"/>
              <a:t>to the stigma of the </a:t>
            </a:r>
            <a:r>
              <a:rPr lang="en-ZA" dirty="0" smtClean="0"/>
              <a:t>                                                                      same </a:t>
            </a:r>
            <a:r>
              <a:rPr lang="en-ZA" dirty="0"/>
              <a:t>flower </a:t>
            </a:r>
            <a:r>
              <a:rPr lang="en-ZA" sz="2600" dirty="0" smtClean="0"/>
              <a:t>(autogamy</a:t>
            </a:r>
            <a:r>
              <a:rPr lang="en-ZA" sz="2600" dirty="0"/>
              <a:t>) </a:t>
            </a:r>
            <a:r>
              <a:rPr lang="en-ZA" sz="2600" dirty="0" smtClean="0"/>
              <a:t>                                                                     </a:t>
            </a:r>
            <a:r>
              <a:rPr lang="en-ZA" dirty="0" smtClean="0"/>
              <a:t>or </a:t>
            </a:r>
            <a:r>
              <a:rPr lang="en-ZA" dirty="0"/>
              <a:t>to the stigma of </a:t>
            </a:r>
            <a:r>
              <a:rPr lang="en-ZA" dirty="0" smtClean="0"/>
              <a:t>                                           n     another flower </a:t>
            </a:r>
            <a:r>
              <a:rPr lang="en-ZA" dirty="0"/>
              <a:t>on the </a:t>
            </a:r>
            <a:r>
              <a:rPr lang="en-ZA" dirty="0" smtClean="0"/>
              <a:t>                                                           same </a:t>
            </a:r>
            <a:r>
              <a:rPr lang="en-ZA" dirty="0"/>
              <a:t>plant </a:t>
            </a:r>
            <a:r>
              <a:rPr lang="en-ZA" sz="2600" dirty="0" smtClean="0"/>
              <a:t>(</a:t>
            </a:r>
            <a:r>
              <a:rPr lang="en-ZA" sz="2600" dirty="0" err="1"/>
              <a:t>g</a:t>
            </a:r>
            <a:r>
              <a:rPr lang="en-ZA" sz="2600" dirty="0" err="1" smtClean="0"/>
              <a:t>eitonogamy</a:t>
            </a:r>
            <a:r>
              <a:rPr lang="en-ZA" sz="2600" dirty="0"/>
              <a:t>)</a:t>
            </a:r>
          </a:p>
        </p:txBody>
      </p:sp>
      <p:pic>
        <p:nvPicPr>
          <p:cNvPr id="1026" name="Picture 2" descr="http://images.tutorvista.com/content/flowering-plants-reproduction/self--cross-pollination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2505" y="2564904"/>
            <a:ext cx="454959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60032" y="6021288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Self: no exchange of genetic material</a:t>
            </a:r>
          </a:p>
          <a:p>
            <a:r>
              <a:rPr lang="en-ZA" dirty="0" smtClean="0">
                <a:solidFill>
                  <a:srgbClr val="FF0000"/>
                </a:solidFill>
              </a:rPr>
              <a:t>Cross: exchange of genetic material</a:t>
            </a:r>
            <a:endParaRPr lang="en-Z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1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Agents of pollination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Cross-pollination </a:t>
            </a:r>
            <a:r>
              <a:rPr lang="en-US" sz="2800" dirty="0"/>
              <a:t>depends on insects visiting flowers of the same species in sequence. </a:t>
            </a:r>
            <a:r>
              <a:rPr lang="en-US" sz="2800" dirty="0" smtClean="0"/>
              <a:t>To </a:t>
            </a:r>
            <a:r>
              <a:rPr lang="en-US" sz="2800" dirty="0"/>
              <a:t>help ensure that this happens, the plants have various characteristics that help pollinators locate the right </a:t>
            </a:r>
            <a:r>
              <a:rPr lang="en-US" sz="2800" dirty="0" smtClean="0"/>
              <a:t>flowers, including </a:t>
            </a:r>
            <a:r>
              <a:rPr lang="en-US" sz="2800" dirty="0"/>
              <a:t>the </a:t>
            </a:r>
            <a:r>
              <a:rPr lang="en-US" sz="2800" dirty="0" err="1"/>
              <a:t>colour</a:t>
            </a:r>
            <a:r>
              <a:rPr lang="en-US" sz="2800" dirty="0"/>
              <a:t>, size, shape and scent of the flowers, as well as the food reward. 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4149080"/>
            <a:ext cx="1368152" cy="26811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4131563"/>
            <a:ext cx="2289083" cy="16488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3717032"/>
            <a:ext cx="2013426" cy="12961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9672" y="4149080"/>
            <a:ext cx="1008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 i="1" dirty="0" smtClean="0"/>
              <a:t>Sunbird: tubular, colourful flowers</a:t>
            </a:r>
            <a:endParaRPr lang="en-ZA" sz="16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347864" y="5752983"/>
            <a:ext cx="2009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 i="1" dirty="0"/>
              <a:t>Beetles: flat or cup-shaped (big) </a:t>
            </a:r>
            <a:r>
              <a:rPr lang="en-ZA" sz="1600" b="1" i="1" dirty="0" smtClean="0"/>
              <a:t>flowers</a:t>
            </a:r>
            <a:endParaRPr lang="en-ZA" sz="16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6032621" y="5163851"/>
            <a:ext cx="1419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 i="1" dirty="0" smtClean="0"/>
              <a:t>Honeybee: many varied flower types</a:t>
            </a:r>
            <a:endParaRPr lang="en-ZA" sz="1600" b="1" i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8946" y="3633582"/>
            <a:ext cx="1207510" cy="18226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178" y="5300251"/>
            <a:ext cx="1950720" cy="131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8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Parts of the flower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5" y="1556792"/>
            <a:ext cx="9202134" cy="4680520"/>
          </a:xfrm>
        </p:spPr>
      </p:pic>
    </p:spTree>
    <p:extLst>
      <p:ext uri="{BB962C8B-B14F-4D97-AF65-F5344CB8AC3E}">
        <p14:creationId xmlns:p14="http://schemas.microsoft.com/office/powerpoint/2010/main" val="65867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dia.web.britannica.com/eb-media/41/62941-004-E3F5377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2416" y="2082718"/>
            <a:ext cx="6771952" cy="451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rbanext.illinois.edu/gpe/images/pepper-diagram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2750" y="116632"/>
            <a:ext cx="2381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g.ehowcdn.com/article-new/ehow/images/a06/rc/gp/types-cucumber-seeds-1.1-800x8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7218" y="1"/>
            <a:ext cx="2715022" cy="180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smccd.edu/accounts/leddy/tomato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1"/>
            <a:ext cx="1912692" cy="20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631.photobucket.com/albums/uu35/mudimesra/papayaleav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9074"/>
            <a:ext cx="2699792" cy="210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5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6478" y="-27384"/>
            <a:ext cx="2394857" cy="21897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ZA" sz="5400" dirty="0" smtClean="0"/>
              <a:t>Importance of honeybees &amp; their relationship to our food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sz="1600" dirty="0" smtClean="0"/>
              <a:t>(draft slides for educators to edit as needed)</a:t>
            </a:r>
            <a:endParaRPr lang="en-ZA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4088" y="5445224"/>
            <a:ext cx="3632448" cy="792088"/>
          </a:xfrm>
        </p:spPr>
        <p:txBody>
          <a:bodyPr>
            <a:normAutofit fontScale="40000" lnSpcReduction="20000"/>
          </a:bodyPr>
          <a:lstStyle/>
          <a:p>
            <a:r>
              <a:rPr lang="en-ZA" dirty="0"/>
              <a:t>Materials produced for the Global Pollination Project &amp; Honeybee Forage Project South Africa, implemented by </a:t>
            </a:r>
            <a:r>
              <a:rPr lang="en-ZA" dirty="0" smtClean="0"/>
              <a:t>the South African National Biodiversity Institute.</a:t>
            </a:r>
            <a:endParaRPr lang="en-ZA" dirty="0"/>
          </a:p>
          <a:p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032" y="6306280"/>
            <a:ext cx="1709928" cy="5364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4544" y="4594820"/>
            <a:ext cx="3400321" cy="22768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8064" y="0"/>
            <a:ext cx="4045608" cy="24559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009631" cy="24559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5776" y="4160520"/>
            <a:ext cx="1856263" cy="280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65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b="1" dirty="0" smtClean="0"/>
              <a:t>ECOLOGICAL VALUE OF POLLINATION</a:t>
            </a:r>
          </a:p>
          <a:p>
            <a:pPr>
              <a:buFontTx/>
              <a:buChar char="-"/>
            </a:pPr>
            <a:r>
              <a:rPr lang="en-ZA" dirty="0" smtClean="0"/>
              <a:t>Valuable in their own right</a:t>
            </a:r>
          </a:p>
          <a:p>
            <a:pPr>
              <a:buFontTx/>
              <a:buChar char="-"/>
            </a:pPr>
            <a:r>
              <a:rPr lang="en-ZA" dirty="0" smtClean="0"/>
              <a:t>Part of ecology</a:t>
            </a:r>
            <a:endParaRPr lang="en-ZA" dirty="0"/>
          </a:p>
          <a:p>
            <a:pPr marL="0" indent="0">
              <a:buNone/>
            </a:pPr>
            <a:endParaRPr lang="en-ZA" dirty="0" smtClean="0"/>
          </a:p>
          <a:p>
            <a:pPr marL="0" indent="0">
              <a:buNone/>
            </a:pPr>
            <a:r>
              <a:rPr lang="en-ZA" b="1" dirty="0" smtClean="0"/>
              <a:t>HUMAN VALUE OF POLLINATION</a:t>
            </a:r>
          </a:p>
          <a:p>
            <a:pPr>
              <a:buFontTx/>
              <a:buChar char="-"/>
            </a:pPr>
            <a:r>
              <a:rPr lang="en-ZA" dirty="0" smtClean="0"/>
              <a:t>Crops for human food + animal fodder</a:t>
            </a:r>
          </a:p>
          <a:p>
            <a:pPr>
              <a:buFontTx/>
              <a:buChar char="-"/>
            </a:pPr>
            <a:r>
              <a:rPr lang="en-ZA" dirty="0"/>
              <a:t>Fibres, wood and other materials</a:t>
            </a:r>
          </a:p>
          <a:p>
            <a:pPr>
              <a:buFontTx/>
              <a:buChar char="-"/>
            </a:pPr>
            <a:r>
              <a:rPr lang="en-ZA" dirty="0" smtClean="0"/>
              <a:t>Plant breeding &amp; flowers</a:t>
            </a:r>
          </a:p>
          <a:p>
            <a:pPr>
              <a:buFontTx/>
              <a:buChar char="-"/>
            </a:pPr>
            <a:r>
              <a:rPr lang="en-ZA" dirty="0" smtClean="0"/>
              <a:t>Medicines</a:t>
            </a:r>
          </a:p>
          <a:p>
            <a:pPr>
              <a:buFontTx/>
              <a:buChar char="-"/>
            </a:pPr>
            <a:r>
              <a:rPr lang="en-ZA" dirty="0" smtClean="0"/>
              <a:t>Aesthetic value</a:t>
            </a:r>
          </a:p>
          <a:p>
            <a:pPr>
              <a:buFontTx/>
              <a:buChar char="-"/>
            </a:pPr>
            <a:endParaRPr lang="en-ZA" dirty="0"/>
          </a:p>
        </p:txBody>
      </p:sp>
      <p:pic>
        <p:nvPicPr>
          <p:cNvPr id="1026" name="Picture 2" descr="Fruits and vegetables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36296" y="2650604"/>
            <a:ext cx="2292898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9409" y="4221089"/>
            <a:ext cx="3633130" cy="2664296"/>
          </a:xfrm>
          <a:prstGeom prst="rect">
            <a:avLst/>
          </a:prstGeom>
        </p:spPr>
      </p:pic>
      <p:pic>
        <p:nvPicPr>
          <p:cNvPr id="1028" name="Picture 4" descr="http://gosouthonline.co.za/wp-content/uploads/2012/05/protea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9899" y="4653136"/>
            <a:ext cx="2264229" cy="227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99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Pollinators and our food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424936" cy="52565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ZA" dirty="0"/>
              <a:t>Insect pollination is essential for 35% of global food </a:t>
            </a:r>
            <a:r>
              <a:rPr lang="en-ZA" dirty="0" smtClean="0"/>
              <a:t>production.  </a:t>
            </a:r>
            <a:r>
              <a:rPr lang="en-ZA" dirty="0" smtClean="0">
                <a:solidFill>
                  <a:srgbClr val="FF0000"/>
                </a:solidFill>
              </a:rPr>
              <a:t>“</a:t>
            </a:r>
            <a:r>
              <a:rPr lang="en-ZA" i="1" dirty="0" smtClean="0">
                <a:solidFill>
                  <a:srgbClr val="FF0000"/>
                </a:solidFill>
              </a:rPr>
              <a:t>You </a:t>
            </a:r>
            <a:r>
              <a:rPr lang="en-ZA" i="1" dirty="0">
                <a:solidFill>
                  <a:srgbClr val="FF0000"/>
                </a:solidFill>
              </a:rPr>
              <a:t>can thank an insect pollinator for 1 out of every 3 bites of food you eat</a:t>
            </a:r>
            <a:r>
              <a:rPr lang="en-ZA" i="1" dirty="0" smtClean="0">
                <a:solidFill>
                  <a:srgbClr val="FF0000"/>
                </a:solidFill>
              </a:rPr>
              <a:t>!”</a:t>
            </a:r>
          </a:p>
          <a:p>
            <a:pPr marL="0" indent="0" algn="just">
              <a:buNone/>
            </a:pPr>
            <a:r>
              <a:rPr lang="en-ZA" sz="900" i="1" dirty="0">
                <a:solidFill>
                  <a:srgbClr val="FF0000"/>
                </a:solidFill>
              </a:rPr>
              <a:t> </a:t>
            </a:r>
            <a:endParaRPr lang="en-ZA" sz="900" i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ZA" dirty="0" smtClean="0"/>
              <a:t>Insects pollinate the flowers of the fruit </a:t>
            </a:r>
            <a:r>
              <a:rPr lang="en-ZA" dirty="0"/>
              <a:t>and </a:t>
            </a:r>
            <a:r>
              <a:rPr lang="en-ZA" dirty="0" smtClean="0"/>
              <a:t>vegetable plants </a:t>
            </a:r>
            <a:r>
              <a:rPr lang="en-ZA" dirty="0"/>
              <a:t>we rely on for a healthy and balanced </a:t>
            </a:r>
            <a:r>
              <a:rPr lang="en-ZA" dirty="0" smtClean="0"/>
              <a:t>diet… (apples, melons, pumpkin, </a:t>
            </a:r>
            <a:r>
              <a:rPr lang="en-ZA" dirty="0" err="1" smtClean="0"/>
              <a:t>avo’s</a:t>
            </a:r>
            <a:r>
              <a:rPr lang="en-ZA" dirty="0" smtClean="0"/>
              <a:t>, </a:t>
            </a:r>
            <a:r>
              <a:rPr lang="en-ZA" dirty="0" err="1" smtClean="0"/>
              <a:t>etc</a:t>
            </a:r>
            <a:r>
              <a:rPr lang="en-ZA" dirty="0" smtClean="0"/>
              <a:t>)</a:t>
            </a:r>
          </a:p>
          <a:p>
            <a:pPr marL="0" indent="0" algn="just">
              <a:buNone/>
            </a:pPr>
            <a:r>
              <a:rPr lang="en-ZA" dirty="0" smtClean="0"/>
              <a:t>…while </a:t>
            </a:r>
            <a:r>
              <a:rPr lang="en-ZA" dirty="0"/>
              <a:t>most of the staple </a:t>
            </a:r>
            <a:r>
              <a:rPr lang="en-ZA" dirty="0" smtClean="0"/>
              <a:t>food plants can </a:t>
            </a:r>
            <a:r>
              <a:rPr lang="en-ZA" dirty="0"/>
              <a:t>self-pollinate or are </a:t>
            </a:r>
            <a:r>
              <a:rPr lang="en-ZA" dirty="0" smtClean="0"/>
              <a:t>wind-pollinated (</a:t>
            </a:r>
            <a:r>
              <a:rPr lang="en-ZA" dirty="0"/>
              <a:t>like maize and wheat</a:t>
            </a:r>
            <a:r>
              <a:rPr lang="en-ZA" dirty="0" smtClean="0"/>
              <a:t>), or reproduce </a:t>
            </a:r>
            <a:r>
              <a:rPr lang="en-ZA" dirty="0" err="1" smtClean="0"/>
              <a:t>vegetatively</a:t>
            </a:r>
            <a:r>
              <a:rPr lang="en-ZA" dirty="0" smtClean="0"/>
              <a:t> </a:t>
            </a:r>
            <a:r>
              <a:rPr lang="en-ZA" dirty="0"/>
              <a:t>(</a:t>
            </a:r>
            <a:r>
              <a:rPr lang="en-ZA" dirty="0" smtClean="0"/>
              <a:t>like potatoes). </a:t>
            </a:r>
          </a:p>
          <a:p>
            <a:pPr marL="0" indent="0" algn="just">
              <a:buNone/>
            </a:pPr>
            <a:endParaRPr lang="en-ZA" sz="900" dirty="0" smtClean="0"/>
          </a:p>
          <a:p>
            <a:pPr marL="0" indent="0" algn="just">
              <a:buNone/>
            </a:pPr>
            <a:r>
              <a:rPr lang="en-ZA" dirty="0"/>
              <a:t>A world without insect pollinators would mean a world of far </a:t>
            </a:r>
            <a:r>
              <a:rPr lang="en-ZA" u="sng" dirty="0"/>
              <a:t>fewer food choices</a:t>
            </a:r>
            <a:r>
              <a:rPr lang="en-ZA" dirty="0"/>
              <a:t>, more </a:t>
            </a:r>
            <a:r>
              <a:rPr lang="en-ZA" u="sng" dirty="0"/>
              <a:t>expensive food</a:t>
            </a:r>
            <a:r>
              <a:rPr lang="en-ZA" dirty="0"/>
              <a:t>, and vastly </a:t>
            </a:r>
            <a:r>
              <a:rPr lang="en-ZA" u="sng" dirty="0"/>
              <a:t>different agriculture</a:t>
            </a:r>
            <a:r>
              <a:rPr lang="en-ZA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50053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1234</Words>
  <Application>Microsoft Office PowerPoint</Application>
  <PresentationFormat>On-screen Show (4:3)</PresentationFormat>
  <Paragraphs>114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Pollination biology  (draft slides for educators to edit as needed)</vt:lpstr>
      <vt:lpstr>PowerPoint Presentation</vt:lpstr>
      <vt:lpstr>Self- &amp; cross-pollination</vt:lpstr>
      <vt:lpstr>Agents of pollination</vt:lpstr>
      <vt:lpstr>Parts of the flower</vt:lpstr>
      <vt:lpstr>PowerPoint Presentation</vt:lpstr>
      <vt:lpstr>Importance of honeybees &amp; their relationship to our food (draft slides for educators to edit as needed)</vt:lpstr>
      <vt:lpstr>PowerPoint Presentation</vt:lpstr>
      <vt:lpstr>Pollinators and our food</vt:lpstr>
      <vt:lpstr>Honeybees</vt:lpstr>
      <vt:lpstr>Honeybees in South Africa</vt:lpstr>
      <vt:lpstr>What’s for dinner?   Examples of parts of the plant we eat:</vt:lpstr>
      <vt:lpstr>Know your veg pollination!</vt:lpstr>
      <vt:lpstr>Threats to honeybees &amp; what we can do (draft slides for educators to edit as needed)</vt:lpstr>
      <vt:lpstr>Stress on honeybee health in SA</vt:lpstr>
      <vt:lpstr>Scarcity of good forage resources</vt:lpstr>
      <vt:lpstr>PowerPoint Presentation</vt:lpstr>
      <vt:lpstr>What we can 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Pollination Biology</dc:title>
  <dc:creator>Carol Poole</dc:creator>
  <cp:lastModifiedBy>Carol Poole</cp:lastModifiedBy>
  <cp:revision>18</cp:revision>
  <dcterms:created xsi:type="dcterms:W3CDTF">2012-12-12T10:52:03Z</dcterms:created>
  <dcterms:modified xsi:type="dcterms:W3CDTF">2013-07-11T12:09:43Z</dcterms:modified>
</cp:coreProperties>
</file>