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2" r:id="rId2"/>
    <p:sldMasterId id="2147483744" r:id="rId3"/>
  </p:sldMasterIdLst>
  <p:notesMasterIdLst>
    <p:notesMasterId r:id="rId29"/>
  </p:notesMasterIdLst>
  <p:sldIdLst>
    <p:sldId id="302" r:id="rId4"/>
    <p:sldId id="257" r:id="rId5"/>
    <p:sldId id="297" r:id="rId6"/>
    <p:sldId id="299" r:id="rId7"/>
    <p:sldId id="306" r:id="rId8"/>
    <p:sldId id="259" r:id="rId9"/>
    <p:sldId id="279" r:id="rId10"/>
    <p:sldId id="273" r:id="rId11"/>
    <p:sldId id="274" r:id="rId12"/>
    <p:sldId id="268" r:id="rId13"/>
    <p:sldId id="275" r:id="rId14"/>
    <p:sldId id="260" r:id="rId15"/>
    <p:sldId id="261" r:id="rId16"/>
    <p:sldId id="262" r:id="rId17"/>
    <p:sldId id="280" r:id="rId18"/>
    <p:sldId id="263" r:id="rId19"/>
    <p:sldId id="284" r:id="rId20"/>
    <p:sldId id="283" r:id="rId21"/>
    <p:sldId id="270" r:id="rId22"/>
    <p:sldId id="300" r:id="rId23"/>
    <p:sldId id="296" r:id="rId24"/>
    <p:sldId id="276" r:id="rId25"/>
    <p:sldId id="303" r:id="rId26"/>
    <p:sldId id="294" r:id="rId27"/>
    <p:sldId id="305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D80B"/>
    <a:srgbClr val="FFCC00"/>
    <a:srgbClr val="FDA60B"/>
    <a:srgbClr val="D3B0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31" autoAdjust="0"/>
    <p:restoredTop sz="94803" autoAdjust="0"/>
  </p:normalViewPr>
  <p:slideViewPr>
    <p:cSldViewPr>
      <p:cViewPr>
        <p:scale>
          <a:sx n="75" d="100"/>
          <a:sy n="75" d="100"/>
        </p:scale>
        <p:origin x="-2052" y="-3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89ABA6-AC99-CB44-901B-F9C80DC64430}" type="datetimeFigureOut">
              <a:rPr lang="en-US" smtClean="0"/>
              <a:pPr/>
              <a:t>12/2/2013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B1A823-FC0B-AF4E-AC8E-170470D256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588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B1A823-FC0B-AF4E-AC8E-170470D256D7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89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406020"/>
            <a:ext cx="6172199" cy="2251579"/>
          </a:xfrm>
        </p:spPr>
        <p:txBody>
          <a:bodyPr lIns="0" rIns="0" anchor="t">
            <a:noAutofit/>
          </a:bodyPr>
          <a:lstStyle>
            <a:lvl1pPr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905864"/>
            <a:ext cx="6172200" cy="112333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4400" y="1554480"/>
            <a:ext cx="4222308" cy="38862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9848" y="1554480"/>
            <a:ext cx="2075688" cy="3886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6432" y="1554480"/>
            <a:ext cx="4224528" cy="3886200"/>
          </a:xfrm>
        </p:spPr>
        <p:txBody>
          <a:bodyPr vert="eaVer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12/2/2013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0017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12/2/2013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6950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12/2/2013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340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12/2/2013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9725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12/2/2013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5232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12/2/2013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8593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12/2/2013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6583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12/2/2013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043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456432" y="1545336"/>
            <a:ext cx="4224528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12/2/2013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9182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12/2/2013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5936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12/2/2013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3552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12/2/2013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518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12/2/2013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7528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12/2/2013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1235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12/2/2013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4401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12/2/2013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4969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12/2/2013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5094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12/2/2013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575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1472184"/>
            <a:ext cx="6172200" cy="2130552"/>
          </a:xfrm>
        </p:spPr>
        <p:txBody>
          <a:bodyPr anchor="t">
            <a:noAutofit/>
          </a:bodyPr>
          <a:lstStyle>
            <a:lvl1pPr algn="l">
              <a:defRPr sz="48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3886200"/>
            <a:ext cx="6172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12/2/2013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7248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12/2/2013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391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12/2/2013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584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12/2/2013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422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6325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86998" y="1915859"/>
            <a:ext cx="3646966" cy="288142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6754" y="1915881"/>
            <a:ext cx="3639311" cy="288139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5734" cy="106679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916113"/>
            <a:ext cx="3638550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860676"/>
            <a:ext cx="3638550" cy="28828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5" y="1916113"/>
            <a:ext cx="3660775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6" y="2860676"/>
            <a:ext cx="3651250" cy="28829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162800" y="1551543"/>
            <a:ext cx="18288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450" y="1920876"/>
            <a:ext cx="3654425" cy="288924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6425"/>
            <a:ext cx="3629025" cy="1041400"/>
          </a:xfrm>
        </p:spPr>
        <p:txBody>
          <a:bodyPr anchor="t">
            <a:normAutofit/>
          </a:bodyPr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920875"/>
            <a:ext cx="3629025" cy="18129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0074"/>
            <a:ext cx="2074862" cy="1981201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3862" y="1650999"/>
            <a:ext cx="5627687" cy="42207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3862" y="614363"/>
            <a:ext cx="3741738" cy="9096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0B0F0"/>
            </a:gs>
            <a:gs pos="100000">
              <a:schemeClr val="bg2">
                <a:tint val="100000"/>
                <a:lumMod val="80000"/>
              </a:schemeClr>
            </a:gs>
          </a:gsLst>
          <a:path path="circle">
            <a:fillToRect l="50000" t="20000" r="10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1554480"/>
            <a:ext cx="2073348" cy="19794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1547036"/>
            <a:ext cx="4222308" cy="3886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189468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9848" y="6356350"/>
            <a:ext cx="5102352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59752" y="6356350"/>
            <a:ext cx="113768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1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12/2/2013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4056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12/2/2013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0182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2000"/>
            <a:lum/>
          </a:blip>
          <a:srcRect/>
          <a:stretch>
            <a:fillRect t="-58000" b="-5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52400" y="2895600"/>
            <a:ext cx="9144000" cy="685799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Arial Rounded MT Bold"/>
                <a:cs typeface="Arial Rounded MT Bold"/>
              </a:rPr>
              <a:t>The </a:t>
            </a:r>
            <a:r>
              <a:rPr lang="en-US" sz="4000" dirty="0" err="1" smtClean="0">
                <a:solidFill>
                  <a:schemeClr val="bg1"/>
                </a:solidFill>
                <a:latin typeface="Arial Rounded MT Bold"/>
                <a:cs typeface="Arial Rounded MT Bold"/>
              </a:rPr>
              <a:t>Groen</a:t>
            </a:r>
            <a:r>
              <a:rPr lang="en-US" sz="4000" dirty="0" smtClean="0">
                <a:solidFill>
                  <a:schemeClr val="bg1"/>
                </a:solidFill>
                <a:latin typeface="Arial Rounded MT Bold"/>
                <a:cs typeface="Arial Rounded MT Bold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 Rounded MT Bold"/>
                <a:cs typeface="Arial Rounded MT Bold"/>
              </a:rPr>
              <a:t>Sebenza</a:t>
            </a:r>
            <a:r>
              <a:rPr lang="en-US" sz="4000" dirty="0" smtClean="0">
                <a:solidFill>
                  <a:schemeClr val="bg1"/>
                </a:solidFill>
                <a:latin typeface="Arial Rounded MT Bold"/>
                <a:cs typeface="Arial Rounded MT Bold"/>
              </a:rPr>
              <a:t> Conservation team: What we do at </a:t>
            </a:r>
            <a:r>
              <a:rPr lang="en-US" sz="4000" dirty="0" err="1" smtClean="0">
                <a:solidFill>
                  <a:schemeClr val="bg1"/>
                </a:solidFill>
                <a:latin typeface="Arial Rounded MT Bold"/>
                <a:cs typeface="Arial Rounded MT Bold"/>
              </a:rPr>
              <a:t>Kirstenbosch</a:t>
            </a:r>
            <a:endParaRPr lang="en-US" sz="2400" dirty="0">
              <a:solidFill>
                <a:schemeClr val="bg1"/>
              </a:solidFill>
              <a:latin typeface="Arial Rounded MT Bold"/>
              <a:cs typeface="Arial Rounded MT Bold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4410164"/>
            <a:ext cx="2971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2000" b="1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Arial"/>
                <a:cs typeface="Arial"/>
              </a:rPr>
              <a:t>Supervisor: ELTON LE ROUX</a:t>
            </a:r>
          </a:p>
        </p:txBody>
      </p:sp>
      <p:pic>
        <p:nvPicPr>
          <p:cNvPr id="7" name="Picture 2" descr="C:\Users\MdayiN\Desktop\groen sebenza 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48313"/>
            <a:ext cx="5730875" cy="130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918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6075" y="1301690"/>
            <a:ext cx="708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chemeClr val="bg1"/>
                </a:solidFill>
                <a:latin typeface="Arial"/>
                <a:cs typeface="Arial"/>
              </a:rPr>
              <a:t>Wildlife</a:t>
            </a:r>
            <a:r>
              <a:rPr lang="en-US" sz="2800" b="1" dirty="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en-US" sz="2800" b="1" i="1" dirty="0" smtClean="0">
                <a:solidFill>
                  <a:schemeClr val="bg1"/>
                </a:solidFill>
                <a:latin typeface="Arial"/>
                <a:cs typeface="Arial"/>
              </a:rPr>
              <a:t>Surveys</a:t>
            </a:r>
          </a:p>
        </p:txBody>
      </p:sp>
      <p:pic>
        <p:nvPicPr>
          <p:cNvPr id="3" name="Picture 2" descr="IMG-20130408-002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52400" y="2667000"/>
            <a:ext cx="3048000" cy="2286000"/>
          </a:xfrm>
          <a:prstGeom prst="rect">
            <a:avLst/>
          </a:prstGeom>
        </p:spPr>
      </p:pic>
      <p:pic>
        <p:nvPicPr>
          <p:cNvPr id="5" name="Picture 4" descr="IMG-20130402-002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77000" y="2286000"/>
            <a:ext cx="2438400" cy="1905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400" y="5336978"/>
            <a:ext cx="2667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chemeClr val="bg1"/>
                </a:solidFill>
                <a:latin typeface="Arial"/>
                <a:cs typeface="Arial"/>
              </a:rPr>
              <a:t>Spider collection</a:t>
            </a:r>
            <a:r>
              <a:rPr lang="en-US" sz="1200" b="1" dirty="0" smtClean="0">
                <a:solidFill>
                  <a:schemeClr val="bg1"/>
                </a:solidFill>
                <a:latin typeface="Arial"/>
                <a:cs typeface="Arial"/>
              </a:rPr>
              <a:t>.</a:t>
            </a:r>
            <a:endParaRPr lang="en-US" sz="1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4267200"/>
            <a:ext cx="1981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chemeClr val="bg1"/>
                </a:solidFill>
                <a:latin typeface="Arial"/>
                <a:cs typeface="Arial"/>
              </a:rPr>
              <a:t>Frogging.</a:t>
            </a:r>
            <a:endParaRPr lang="en-US" sz="1400" i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00438" y="4635500"/>
            <a:ext cx="2819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ZA" sz="1400" i="1" dirty="0" smtClean="0">
                <a:solidFill>
                  <a:schemeClr val="bg1"/>
                </a:solidFill>
                <a:latin typeface="Arial"/>
                <a:cs typeface="Arial"/>
              </a:rPr>
              <a:t>Birds Survey</a:t>
            </a:r>
            <a:endParaRPr lang="en-ZA" sz="1400" i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-76198"/>
            <a:ext cx="9144000" cy="8382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-38098"/>
            <a:ext cx="3505200" cy="802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51482" y="-38098"/>
            <a:ext cx="54349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dirty="0" smtClean="0">
                <a:solidFill>
                  <a:srgbClr val="FFC000"/>
                </a:solidFill>
              </a:rPr>
              <a:t>Resource Management </a:t>
            </a:r>
            <a:r>
              <a:rPr lang="en-ZA" sz="3200" dirty="0">
                <a:solidFill>
                  <a:srgbClr val="FFC000"/>
                </a:solidFill>
              </a:rPr>
              <a:t>C</a:t>
            </a:r>
            <a:r>
              <a:rPr lang="en-ZA" sz="3200" dirty="0" smtClean="0">
                <a:solidFill>
                  <a:srgbClr val="FFC000"/>
                </a:solidFill>
              </a:rPr>
              <a:t>ont..</a:t>
            </a:r>
            <a:endParaRPr lang="en-ZA" sz="3200" dirty="0">
              <a:solidFill>
                <a:srgbClr val="FFC000"/>
              </a:solidFill>
            </a:endParaRPr>
          </a:p>
        </p:txBody>
      </p:sp>
      <p:sp>
        <p:nvSpPr>
          <p:cNvPr id="4" name="AutoShape 4" descr="data:image/jpeg;base64,/9j/4AAQSkZJRgABAQAAAQABAAD/2wCEAAkGBwgHBgkIBwgKCgkLDRYPDQwMDRsUFRAWIB0iIiAdHx8kKDQsJCYxJx8fLT0tMTU3Ojo6Iys/RD84QzQ5OjcBCgoKDQwNGg8PGjclHyU3Nzc3Nzc3Nzc3Nzc3Nzc3Nzc3Nzc3Nzc3Nzc3Nzc3Nzc3Nzc3Nzc3Nzc3Nzc3Nzc3N//AABEIAFoAiAMBIgACEQEDEQH/xAAbAAACAwEBAQAAAAAAAAAAAAADBAECBQYAB//EADgQAAIBAwIFAQYEBQMFAAAAAAECAwAEEQUhEhMxQVFhBhQicYGRMqGxwSNCYtHwUnJzFSQlM0P/xAAZAQADAQEBAAAAAAAAAAAAAAABAgMEAAX/xAAjEQADAAICAgEFAQAAAAAAAAAAAQIDERIhBDFBEyIyUYFh/9oADAMBAAIRAxEAPwBC2i2FaMMVCto+m1aESAV5mTIaIgtHHtRgu1Sq0QCszo0KSFWpxVgKml5D8ShGKqaJiqkV3I7QJhUYopWq8NHYvECRUYoxWqFaPIXiUxUEZonDUYo7O0AdKVljrQK5oMkdPNiuTHniyKmm5Y/SvVpm+jPU9h7dMCno16UCBabUViujXEllWrgVAFXFRbKo9XqmvUBiMVGKtVJ5oreF5p5FjiQZZ2OABTLvoV9CupX1rptv7xezCKPOBncsfAHc0HTtUtdSiMtvzAnFgGReHNcpFY33tprc93bIVt4F/hK/QIO3jJ61nvpmr31w8NlBJiL4SQwRR9eh79K9KfDhRu3pnm15dVk440fRyKjFB03nC0ihu3ZrtU+PjABfHUjBIP3z3NNYrBcuXo3zW0CxUUUjaq4obCDIqrr6UUiqkUwGJTJXqNKK9VU+iLXZeFaYFBho4rPXsuvRYVYdKgUGS4ntr+xaD4hO7W8kZOzKylvyMY7Z/QiJ5PQarS2M74Hr0qCcDJ6UR2kVFgkcyGI7P0BBA7ZIyOhxtU6fc2slmbyCaOfiYpHwtkAjq307UeHf+I530AEimPmElVAJJcFeHHXOelcdrz3ms6sLEjlWEMmGbiBDEfzHyR/p7ehzTftdrIgLafAW53CGPCcYJO2fQDJx3JX1rL0PR7q9dVBKqerEHhA75P8Ah+Vb/GxKJ+pX8MXkW7+xHZ6bqOmaHppgVgxaQNwxcQ3H4d9s/Lbr86BpcLxtdO7ArLNxIuMFNhkH65+mKZOg6fY6fJKAt1ezELHI/RMAAlVzhcDqeuT13AoiKEUKO1J5Od1PBeh/H8XHjXL5KyoJEK8TKeoZeqnyPWgLdJGkcdxInPOFZV/1dOniiXs/utnPccPFy0LY84FctLqS8leYeG5OWO3ftv2rNM1S0el43jrK22zpYL23uJ3hgkDun4sDb796PjauS9m5VhumBb4iBgecZz+tdHdX8NvdRQSHHMXIb1JAA/X7V1xqtIbP4/CkoGKg1JIzjvjpXqBjYGQbV6pk6V6nXolXs9EelFeQRRl2zwrucdh5rN0i495tTMLjnoZpBGwTh+AHbtv860diMEZBpKnjWmPNbQzNGYZShOcbg+R2NTpjQy6qEdl/7dQ7BjjZsj77AfX1pa2mkeAWtwUM9sv8NgMGSHt9V6H70zpemwX+narcYFw0uYkCZyoC8BGcbHOelWjGlbfwJVtzr5MK9vJtavZbSyVWtFlHvE7cXBIMktH2Jz8PQ9M5xTa+5aNZGOIpGoy3CzcTSMfPdiaHr88unwJaWhiS8n4lUZGIFAyznsMeP7GuU9mtNS+1Ge4eWSaNTh55Mgy+nnf9PGatOJVO31KJvI5el22Btb6xg1Y6jrRaa4L5FrFHxA43HE2Rkenf5Va/9o3vL+NlS8aAg/wxGsfCvhQCdunU12draWlm7PbW8aOxyXAyx+p3o3EONXx8SghT4zTvyJb9CLE/2D0y+gudJsG55aRo+HhfYg9SN+vXtn6bUxLKsUTyucIiliRvsKxr3TAsNy+nSSQPICzxIA6St13Rts+oxvXhNq9pake7i7Zfwu065I6/FsN8fOoPHNfcmVnI56pC2ra7EQRbuksU0JTZsFG36r9R9qxDwTKCcBx64zSkDJcziOdDbu0p4241KAE9AAO3zpprG6iDMrK0QP48Nj74q305jrfZ7vi5E42p6LRuYHDLkEEHfqCO4o2qajzWt5WUqV24h+Hrt8uppRLkx/jYSDuoBP7UG7ZJhhLhLdG2YSqQPqR/auUbrstmyTMOl7R0Vhq4n1OW4lPLTlhSCenYfnn710EUqSpxoTj1GK+dmy1W1gmnuEtntolBL84YIDbEYOTuM11/s3DLbaaYbjPMSQ9WDZGdmB8H9qnmxSlyTPEy5udfjo05DtXqFK21RU5XRnp9k6Nc2NzaJpbzxwahZqQikCNZI+I4wNhxY3280UPtWEjQ2msWOqSRluW3LkwB0bYE+gP6mty6RYJ2RGDRndGHde1NllPTQMdfAtqih7CZs4eONmRgcEHhPf16H0Nbmns9l7HWiROEZ1AYhgCfOM/I+tc9qLBrN42JxIVjyP6mC/vWrq15C7R2sHW1HBLt/PgbfbH3oztRoD1y2KukTwyRSIrpIMOrDPF8/NUt4YbWLlW0axxgk8K+aHzKjmetBb9HNoYMlRx0vx17jo8QchkPQryBbyEwyOwjJ+IL/N6VUPUh67QVbT2jD9orKzsdJxbW6q7yBePGSO/X6V6NNXWz5cjBI4xjLjiKgD7Y+dbcyRXEZjnjWRDglWGRUzqk8LwyZKOpVsHsaZ1tJM04fKeJt/s4zmS3MnDbyXM8h7ImP3puX2eu5LGaS7lEaqhbgLF2ON8dgOnrXT28cVtEI7eNY0HZR/maszBlKsMqRgg96P1mvxQMvk1kTT9HO2OjSy6HaK7CRnmSRgx/DH2A+Wc1u2dpb2MKxQLhUZymeoDMWI/P8quCqKqIMKowAOwobyUlXVGfkEYl+Lh/lBb6CvUukwXmkht4mHwj0r1MsfRKr7EldJomjcBkcEMPIrQ0m8t5NPbT7rmPd2KEo/EPiTPw5zvt8Nc/bE46mtnQwP8ArSDG0kUiv/UvAxwfIzVanSaBNPZNzczxLH7rbe8zM+Ei4OLLcJI/MDeiyaa+in3SacTT4Ek0nFnikbdvzyN/FV0f4te0oNuOf0P+00TXz/5q+/5jQS+zRzfyAMvrVeZ60qSfNVyfNFSTdsc5g81bmetIAnPWrgnzR4i8mOiT1qwkpHJz1qwJocQ82O82p5nrSeT5qAT5pHIebHDLjvUc31pQk461BJ80OKC7Yy0vrS8k/rQXJ80vIT5qkwibtjUM/wD7sn/4v0Gc7V6suSR0zwuy8Q4Wweo8Goq6lEnb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/>
          </a:p>
        </p:txBody>
      </p:sp>
      <p:sp>
        <p:nvSpPr>
          <p:cNvPr id="8" name="AutoShape 6" descr="data:image/jpeg;base64,/9j/4AAQSkZJRgABAQAAAQABAAD/2wCEAAkGBwgHBgkIBwgKCgkLDRYPDQwMDRsUFRAWIB0iIiAdHx8kKDQsJCYxJx8fLT0tMTU3Ojo6Iys/RD84QzQ5OjcBCgoKDQwNGg8PGjclHyU3Nzc3Nzc3Nzc3Nzc3Nzc3Nzc3Nzc3Nzc3Nzc3Nzc3Nzc3Nzc3Nzc3Nzc3Nzc3Nzc3N//AABEIAFoAiAMBIgACEQEDEQH/xAAbAAACAwEBAQAAAAAAAAAAAAADBAECBQYAB//EADgQAAIBAwIFAQYEBQMFAAAAAAECAwAEEQUhEhMxQVFhBhQicYGRMqGxwSNCYtHwUnJzFSQlM0P/xAAZAQADAQEBAAAAAAAAAAAAAAABAgMEAAX/xAAjEQADAAICAgEFAQAAAAAAAAAAAQIDERIhBDFBEyIyUYFh/9oADAMBAAIRAxEAPwBC2i2FaMMVCto+m1aESAV5mTIaIgtHHtRgu1Sq0QCszo0KSFWpxVgKml5D8ShGKqaJiqkV3I7QJhUYopWq8NHYvECRUYoxWqFaPIXiUxUEZonDUYo7O0AdKVljrQK5oMkdPNiuTHniyKmm5Y/SvVpm+jPU9h7dMCno16UCBabUViujXEllWrgVAFXFRbKo9XqmvUBiMVGKtVJ5oreF5p5FjiQZZ2OABTLvoV9CupX1rptv7xezCKPOBncsfAHc0HTtUtdSiMtvzAnFgGReHNcpFY33tprc93bIVt4F/hK/QIO3jJ61nvpmr31w8NlBJiL4SQwRR9eh79K9KfDhRu3pnm15dVk440fRyKjFB03nC0ihu3ZrtU+PjABfHUjBIP3z3NNYrBcuXo3zW0CxUUUjaq4obCDIqrr6UUiqkUwGJTJXqNKK9VU+iLXZeFaYFBho4rPXsuvRYVYdKgUGS4ntr+xaD4hO7W8kZOzKylvyMY7Z/QiJ5PQarS2M74Hr0qCcDJ6UR2kVFgkcyGI7P0BBA7ZIyOhxtU6fc2slmbyCaOfiYpHwtkAjq307UeHf+I530AEimPmElVAJJcFeHHXOelcdrz3ms6sLEjlWEMmGbiBDEfzHyR/p7ehzTftdrIgLafAW53CGPCcYJO2fQDJx3JX1rL0PR7q9dVBKqerEHhA75P8Ah+Vb/GxKJ+pX8MXkW7+xHZ6bqOmaHppgVgxaQNwxcQ3H4d9s/Lbr86BpcLxtdO7ArLNxIuMFNhkH65+mKZOg6fY6fJKAt1ezELHI/RMAAlVzhcDqeuT13AoiKEUKO1J5Od1PBeh/H8XHjXL5KyoJEK8TKeoZeqnyPWgLdJGkcdxInPOFZV/1dOniiXs/utnPccPFy0LY84FctLqS8leYeG5OWO3ftv2rNM1S0el43jrK22zpYL23uJ3hgkDun4sDb796PjauS9m5VhumBb4iBgecZz+tdHdX8NvdRQSHHMXIb1JAA/X7V1xqtIbP4/CkoGKg1JIzjvjpXqBjYGQbV6pk6V6nXolXs9EelFeQRRl2zwrucdh5rN0i495tTMLjnoZpBGwTh+AHbtv860diMEZBpKnjWmPNbQzNGYZShOcbg+R2NTpjQy6qEdl/7dQ7BjjZsj77AfX1pa2mkeAWtwUM9sv8NgMGSHt9V6H70zpemwX+narcYFw0uYkCZyoC8BGcbHOelWjGlbfwJVtzr5MK9vJtavZbSyVWtFlHvE7cXBIMktH2Jz8PQ9M5xTa+5aNZGOIpGoy3CzcTSMfPdiaHr88unwJaWhiS8n4lUZGIFAyznsMeP7GuU9mtNS+1Ge4eWSaNTh55Mgy+nnf9PGatOJVO31KJvI5el22Btb6xg1Y6jrRaa4L5FrFHxA43HE2Rkenf5Va/9o3vL+NlS8aAg/wxGsfCvhQCdunU12draWlm7PbW8aOxyXAyx+p3o3EONXx8SghT4zTvyJb9CLE/2D0y+gudJsG55aRo+HhfYg9SN+vXtn6bUxLKsUTyucIiliRvsKxr3TAsNy+nSSQPICzxIA6St13Rts+oxvXhNq9pake7i7Zfwu065I6/FsN8fOoPHNfcmVnI56pC2ra7EQRbuksU0JTZsFG36r9R9qxDwTKCcBx64zSkDJcziOdDbu0p4241KAE9AAO3zpprG6iDMrK0QP48Nj74q305jrfZ7vi5E42p6LRuYHDLkEEHfqCO4o2qajzWt5WUqV24h+Hrt8uppRLkx/jYSDuoBP7UG7ZJhhLhLdG2YSqQPqR/auUbrstmyTMOl7R0Vhq4n1OW4lPLTlhSCenYfnn710EUqSpxoTj1GK+dmy1W1gmnuEtntolBL84YIDbEYOTuM11/s3DLbaaYbjPMSQ9WDZGdmB8H9qnmxSlyTPEy5udfjo05DtXqFK21RU5XRnp9k6Nc2NzaJpbzxwahZqQikCNZI+I4wNhxY3280UPtWEjQ2msWOqSRluW3LkwB0bYE+gP6mty6RYJ2RGDRndGHde1NllPTQMdfAtqih7CZs4eONmRgcEHhPf16H0Nbmns9l7HWiROEZ1AYhgCfOM/I+tc9qLBrN42JxIVjyP6mC/vWrq15C7R2sHW1HBLt/PgbfbH3oztRoD1y2KukTwyRSIrpIMOrDPF8/NUt4YbWLlW0axxgk8K+aHzKjmetBb9HNoYMlRx0vx17jo8QchkPQryBbyEwyOwjJ+IL/N6VUPUh67QVbT2jD9orKzsdJxbW6q7yBePGSO/X6V6NNXWz5cjBI4xjLjiKgD7Y+dbcyRXEZjnjWRDglWGRUzqk8LwyZKOpVsHsaZ1tJM04fKeJt/s4zmS3MnDbyXM8h7ImP3puX2eu5LGaS7lEaqhbgLF2ON8dgOnrXT28cVtEI7eNY0HZR/maszBlKsMqRgg96P1mvxQMvk1kTT9HO2OjSy6HaK7CRnmSRgx/DH2A+Wc1u2dpb2MKxQLhUZymeoDMWI/P8quCqKqIMKowAOwobyUlXVGfkEYl+Lh/lBb6CvUukwXmkht4mHwj0r1MsfRKr7EldJomjcBkcEMPIrQ0m8t5NPbT7rmPd2KEo/EPiTPw5zvt8Nc/bE46mtnQwP8ArSDG0kUiv/UvAxwfIzVanSaBNPZNzczxLH7rbe8zM+Ei4OLLcJI/MDeiyaa+in3SacTT4Ek0nFnikbdvzyN/FV0f4te0oNuOf0P+00TXz/5q+/5jQS+zRzfyAMvrVeZ60qSfNVyfNFSTdsc5g81bmetIAnPWrgnzR4i8mOiT1qwkpHJz1qwJocQ82O82p5nrSeT5qAT5pHIebHDLjvUc31pQk461BJ80OKC7Yy0vrS8k/rQXJ80vIT5qkwibtjUM/wD7sn/4v0Gc7V6suSR0zwuy8Q4Wweo8Goq6lEnbP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/>
          </a:p>
        </p:txBody>
      </p:sp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2357438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-20130507-00361.jpg"/>
          <p:cNvPicPr>
            <a:picLocks noChangeAspect="1"/>
          </p:cNvPicPr>
          <p:nvPr/>
        </p:nvPicPr>
        <p:blipFill rotWithShape="1">
          <a:blip r:embed="rId2" cstate="print"/>
          <a:srcRect l="12220" t="5562" r="10004" b="17943"/>
          <a:stretch/>
        </p:blipFill>
        <p:spPr>
          <a:xfrm>
            <a:off x="304800" y="1676400"/>
            <a:ext cx="5715000" cy="42157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8600" y="5867400"/>
            <a:ext cx="5943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chemeClr val="bg1"/>
                </a:solidFill>
                <a:latin typeface="Arial"/>
                <a:cs typeface="Arial"/>
              </a:rPr>
              <a:t>Relocation of porcupine</a:t>
            </a:r>
            <a:endParaRPr lang="en-US" sz="1600" i="1" dirty="0">
              <a:solidFill>
                <a:srgbClr val="FDD80B"/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1143000"/>
            <a:ext cx="601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000" b="1" i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ZA" sz="2400" b="1" dirty="0" smtClean="0">
                <a:solidFill>
                  <a:schemeClr val="bg1"/>
                </a:solidFill>
                <a:latin typeface="Arial"/>
                <a:cs typeface="Arial"/>
              </a:rPr>
              <a:t>Wildlife</a:t>
            </a:r>
            <a:r>
              <a:rPr lang="en-ZA" sz="2400" b="1" dirty="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en-ZA" sz="2400" b="1" dirty="0" smtClean="0">
                <a:solidFill>
                  <a:schemeClr val="bg1"/>
                </a:solidFill>
                <a:latin typeface="Arial"/>
                <a:cs typeface="Arial"/>
              </a:rPr>
              <a:t>management</a:t>
            </a:r>
            <a:r>
              <a:rPr lang="en-ZA" sz="2400" b="1" dirty="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en-ZA" sz="2400" b="1" dirty="0" smtClean="0">
                <a:solidFill>
                  <a:schemeClr val="bg1"/>
                </a:solidFill>
                <a:latin typeface="Arial"/>
                <a:cs typeface="Arial"/>
              </a:rPr>
              <a:t>project</a:t>
            </a:r>
            <a:endParaRPr lang="en-ZA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-76198"/>
            <a:ext cx="9144000" cy="8382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-38098"/>
            <a:ext cx="3505200" cy="802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1482" y="-38098"/>
            <a:ext cx="54349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dirty="0" smtClean="0">
                <a:solidFill>
                  <a:srgbClr val="FFC000"/>
                </a:solidFill>
              </a:rPr>
              <a:t>Resource </a:t>
            </a:r>
            <a:r>
              <a:rPr lang="en-ZA" sz="3200" dirty="0">
                <a:solidFill>
                  <a:srgbClr val="FFC000"/>
                </a:solidFill>
              </a:rPr>
              <a:t>M</a:t>
            </a:r>
            <a:r>
              <a:rPr lang="en-ZA" sz="3200" dirty="0" smtClean="0">
                <a:solidFill>
                  <a:srgbClr val="FFC000"/>
                </a:solidFill>
              </a:rPr>
              <a:t>anagement Cont..</a:t>
            </a:r>
            <a:endParaRPr lang="en-ZA" sz="32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599" y="1524000"/>
            <a:ext cx="4048125" cy="533400"/>
          </a:xfrm>
          <a:ln w="28575">
            <a:noFill/>
          </a:ln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en-US" sz="2400" b="1" i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Soil Management</a:t>
            </a:r>
            <a:endParaRPr lang="en-US" sz="2400" i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n-US" sz="2600" b="1" dirty="0" smtClean="0">
              <a:solidFill>
                <a:srgbClr val="FDD80B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n-US" sz="8800" b="1" dirty="0" smtClean="0">
              <a:solidFill>
                <a:srgbClr val="FDD80B"/>
              </a:solidFill>
              <a:latin typeface="Arial" pitchFamily="34" charset="0"/>
              <a:cs typeface="Arial" pitchFamily="34" charset="0"/>
            </a:endParaRPr>
          </a:p>
          <a:p>
            <a:endParaRPr lang="en-US" sz="88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US" sz="2400" dirty="0" smtClean="0">
              <a:solidFill>
                <a:schemeClr val="bg1"/>
              </a:solidFill>
            </a:endParaRPr>
          </a:p>
        </p:txBody>
      </p:sp>
      <p:pic>
        <p:nvPicPr>
          <p:cNvPr id="4" name="Picture 3" descr="IMG-20130531-0049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533400" y="2286000"/>
            <a:ext cx="1981200" cy="1828800"/>
          </a:xfrm>
          <a:prstGeom prst="rect">
            <a:avLst/>
          </a:prstGeom>
        </p:spPr>
      </p:pic>
      <p:pic>
        <p:nvPicPr>
          <p:cNvPr id="5" name="Picture 4" descr="IMG-20130610-005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5054600" y="2641600"/>
            <a:ext cx="3454400" cy="2590800"/>
          </a:xfrm>
          <a:prstGeom prst="rect">
            <a:avLst/>
          </a:prstGeom>
        </p:spPr>
      </p:pic>
      <p:pic>
        <p:nvPicPr>
          <p:cNvPr id="6" name="Picture 5" descr="20130904_15474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1681162" y="3027999"/>
            <a:ext cx="3810000" cy="21431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1000" y="4648200"/>
            <a:ext cx="19812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chemeClr val="bg1"/>
                </a:solidFill>
                <a:latin typeface="Arial"/>
                <a:cs typeface="Arial"/>
              </a:rPr>
              <a:t>cleaning of water bars, and </a:t>
            </a:r>
          </a:p>
          <a:p>
            <a:endParaRPr lang="en-US" sz="1400" b="1" i="1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US" sz="1400" i="1" dirty="0" smtClean="0">
                <a:solidFill>
                  <a:schemeClr val="bg1"/>
                </a:solidFill>
                <a:latin typeface="Arial"/>
                <a:cs typeface="Arial"/>
              </a:rPr>
              <a:t>building a retaining wall.</a:t>
            </a:r>
            <a:endParaRPr lang="en-US" sz="1400" i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4000" y="5715000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chemeClr val="bg1"/>
                </a:solidFill>
                <a:latin typeface="Arial"/>
                <a:cs typeface="Arial"/>
              </a:rPr>
              <a:t>assisting the workshop team in plumping</a:t>
            </a:r>
            <a:r>
              <a:rPr lang="en-US" sz="1400" b="1" i="1" dirty="0" smtClean="0">
                <a:solidFill>
                  <a:schemeClr val="bg1"/>
                </a:solidFill>
                <a:latin typeface="Arial"/>
                <a:cs typeface="Arial"/>
              </a:rPr>
              <a:t>.</a:t>
            </a:r>
            <a:endParaRPr lang="en-US" sz="1400" b="1" i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5486400" y="1523999"/>
            <a:ext cx="3124200" cy="533401"/>
          </a:xfrm>
          <a:prstGeom prst="rect">
            <a:avLst/>
          </a:prstGeom>
          <a:ln w="28575">
            <a:noFill/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b="1" dirty="0" smtClean="0">
                <a:solidFill>
                  <a:srgbClr val="FDD80B"/>
                </a:solidFill>
                <a:latin typeface="Arial"/>
                <a:cs typeface="Arial"/>
              </a:rPr>
              <a:t>   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Water </a:t>
            </a:r>
            <a:r>
              <a:rPr lang="en-US" sz="3000" b="1" dirty="0" smtClean="0">
                <a:solidFill>
                  <a:schemeClr val="bg1"/>
                </a:solidFill>
                <a:latin typeface="Arial"/>
                <a:cs typeface="Arial"/>
              </a:rPr>
              <a:t>Management</a:t>
            </a:r>
            <a:endParaRPr lang="en-US" sz="3000" dirty="0" smtClean="0">
              <a:solidFill>
                <a:schemeClr val="bg1"/>
              </a:solidFill>
            </a:endParaRPr>
          </a:p>
          <a:p>
            <a:endParaRPr lang="en-US" sz="2400" dirty="0" smtClean="0">
              <a:solidFill>
                <a:schemeClr val="bg1"/>
              </a:solidFill>
            </a:endParaRPr>
          </a:p>
          <a:p>
            <a:endParaRPr lang="en-US" sz="24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None/>
            </a:pPr>
            <a:endParaRPr lang="en-US" sz="2400" dirty="0" smtClean="0">
              <a:solidFill>
                <a:schemeClr val="bg1"/>
              </a:solidFill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2209799" y="5232975"/>
            <a:ext cx="304800" cy="533400"/>
          </a:xfrm>
          <a:prstGeom prst="rightArrow">
            <a:avLst/>
          </a:prstGeom>
          <a:solidFill>
            <a:srgbClr val="FDD80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ight Arrow 16"/>
          <p:cNvSpPr/>
          <p:nvPr/>
        </p:nvSpPr>
        <p:spPr>
          <a:xfrm rot="16200000">
            <a:off x="1447800" y="4191000"/>
            <a:ext cx="304800" cy="533400"/>
          </a:xfrm>
          <a:prstGeom prst="rightArrow">
            <a:avLst/>
          </a:prstGeom>
          <a:solidFill>
            <a:srgbClr val="FDD80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-76198"/>
            <a:ext cx="9144000" cy="8382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-38098"/>
            <a:ext cx="3505200" cy="802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51482" y="-38098"/>
            <a:ext cx="54349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dirty="0" smtClean="0">
                <a:solidFill>
                  <a:srgbClr val="FFC000"/>
                </a:solidFill>
              </a:rPr>
              <a:t>Resource Management </a:t>
            </a:r>
            <a:r>
              <a:rPr lang="en-ZA" sz="3200" dirty="0">
                <a:solidFill>
                  <a:srgbClr val="FFC000"/>
                </a:solidFill>
              </a:rPr>
              <a:t>C</a:t>
            </a:r>
            <a:r>
              <a:rPr lang="en-ZA" sz="3200" dirty="0" smtClean="0">
                <a:solidFill>
                  <a:srgbClr val="FFC000"/>
                </a:solidFill>
              </a:rPr>
              <a:t>ont..</a:t>
            </a:r>
            <a:endParaRPr lang="en-ZA" sz="32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0130731_143928.jpg"/>
          <p:cNvPicPr>
            <a:picLocks noChangeAspect="1"/>
          </p:cNvPicPr>
          <p:nvPr/>
        </p:nvPicPr>
        <p:blipFill>
          <a:blip r:embed="rId2" cstate="print"/>
          <a:srcRect l="20161"/>
          <a:stretch>
            <a:fillRect/>
          </a:stretch>
        </p:blipFill>
        <p:spPr>
          <a:xfrm>
            <a:off x="685800" y="1676400"/>
            <a:ext cx="3569110" cy="25146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828800" y="152400"/>
            <a:ext cx="678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600" b="1" dirty="0" smtClean="0">
                <a:solidFill>
                  <a:srgbClr val="FDD80B"/>
                </a:solidFill>
                <a:latin typeface="Arial"/>
                <a:cs typeface="Arial"/>
              </a:rPr>
              <a:t>Conservation Communication</a:t>
            </a:r>
            <a:endParaRPr lang="en-ZA" sz="3600" b="1" dirty="0">
              <a:solidFill>
                <a:srgbClr val="FDD80B"/>
              </a:solidFill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1295400"/>
            <a:ext cx="4876800" cy="387798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1. Community Conservation</a:t>
            </a:r>
            <a:endParaRPr lang="en-US" sz="2400" b="1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8" name="Picture 2" descr="C:\Users\Lindile\Pictures\IMG-20130814-WA0000.jpg"/>
          <p:cNvPicPr>
            <a:picLocks noChangeAspect="1" noChangeArrowheads="1"/>
          </p:cNvPicPr>
          <p:nvPr/>
        </p:nvPicPr>
        <p:blipFill rotWithShape="1">
          <a:blip r:embed="rId3" cstate="print"/>
          <a:srcRect l="17074" t="23049" r="25820"/>
          <a:stretch/>
        </p:blipFill>
        <p:spPr bwMode="auto">
          <a:xfrm>
            <a:off x="5086967" y="1600200"/>
            <a:ext cx="3217503" cy="2590800"/>
          </a:xfrm>
          <a:prstGeom prst="rect">
            <a:avLst/>
          </a:prstGeom>
          <a:noFill/>
        </p:spPr>
      </p:pic>
      <p:pic>
        <p:nvPicPr>
          <p:cNvPr id="9" name="Picture 8" descr="20130902_151130.jpg"/>
          <p:cNvPicPr>
            <a:picLocks noChangeAspect="1"/>
          </p:cNvPicPr>
          <p:nvPr/>
        </p:nvPicPr>
        <p:blipFill>
          <a:blip r:embed="rId4" cstate="print"/>
          <a:srcRect l="10228" r="1136" b="6061"/>
          <a:stretch>
            <a:fillRect/>
          </a:stretch>
        </p:blipFill>
        <p:spPr>
          <a:xfrm>
            <a:off x="2819400" y="4495800"/>
            <a:ext cx="3962400" cy="23622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84700" y="1308100"/>
            <a:ext cx="4953000" cy="387798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2. Environmental Education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19400" y="4191000"/>
            <a:ext cx="3962400" cy="387798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3. Media and Marketing</a:t>
            </a:r>
            <a:endParaRPr lang="en-US" sz="2400" b="1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-76198"/>
            <a:ext cx="9144000" cy="8382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-38098"/>
            <a:ext cx="3505200" cy="802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0444" y="70525"/>
            <a:ext cx="5518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dirty="0" smtClean="0">
                <a:solidFill>
                  <a:srgbClr val="FFC000"/>
                </a:solidFill>
              </a:rPr>
              <a:t>Conservation Communication</a:t>
            </a:r>
            <a:endParaRPr lang="en-ZA" sz="32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Users\Lindile\Downloads\pics Wil\General Maintainance\DSC_050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/>
          <a:srcRect l="5625" t="-3333"/>
          <a:stretch>
            <a:fillRect/>
          </a:stretch>
        </p:blipFill>
        <p:spPr bwMode="auto">
          <a:xfrm>
            <a:off x="765276" y="1308100"/>
            <a:ext cx="3959124" cy="2438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2" name="Picture 6" descr="C:\Users\Lindile\Downloads\pics Wil\General Maintainance\IMG-20130314-001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528" y="1295400"/>
            <a:ext cx="3446272" cy="2438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609600" y="3733800"/>
            <a:ext cx="304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ZA" sz="1400" i="1" dirty="0" smtClean="0">
                <a:solidFill>
                  <a:schemeClr val="bg1"/>
                </a:solidFill>
                <a:latin typeface="Arial"/>
                <a:cs typeface="Arial"/>
              </a:rPr>
              <a:t>Asset</a:t>
            </a:r>
            <a:r>
              <a:rPr lang="en-ZA" sz="14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ZA" sz="1400" i="1" dirty="0" smtClean="0">
                <a:solidFill>
                  <a:schemeClr val="bg1"/>
                </a:solidFill>
                <a:latin typeface="Arial"/>
                <a:cs typeface="Arial"/>
              </a:rPr>
              <a:t>Verification</a:t>
            </a:r>
            <a:endParaRPr lang="en-ZA" sz="1400" i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58000" y="3810000"/>
            <a:ext cx="1447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ZA" sz="1400" b="1" i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ZA" sz="1400" i="1" dirty="0" smtClean="0">
                <a:solidFill>
                  <a:schemeClr val="bg1"/>
                </a:solidFill>
                <a:latin typeface="Arial"/>
                <a:cs typeface="Arial"/>
              </a:rPr>
              <a:t>Labelling</a:t>
            </a:r>
            <a:endParaRPr lang="en-ZA" sz="1400" i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10" name="Picture 2" descr="C:\Users\Lindile\Downloads\pics Wil\General Maintainance\Photo049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9200" y="4343400"/>
            <a:ext cx="2835685" cy="2180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5" descr="C:\Users\Lindile\Downloads\pics Wil\General Maintainance\DSC_0526.jpg"/>
          <p:cNvPicPr>
            <a:picLocks noChangeAspect="1" noChangeArrowheads="1"/>
          </p:cNvPicPr>
          <p:nvPr/>
        </p:nvPicPr>
        <p:blipFill>
          <a:blip r:embed="rId6" cstate="print"/>
          <a:srcRect l="21495" r="4673"/>
          <a:stretch>
            <a:fillRect/>
          </a:stretch>
        </p:blipFill>
        <p:spPr bwMode="auto">
          <a:xfrm>
            <a:off x="4191000" y="4343400"/>
            <a:ext cx="2819400" cy="21480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1219200" y="6553200"/>
            <a:ext cx="2514600" cy="30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i="1" dirty="0" smtClean="0">
                <a:solidFill>
                  <a:schemeClr val="bg1"/>
                </a:solidFill>
                <a:latin typeface="Arial"/>
                <a:cs typeface="Arial"/>
              </a:rPr>
              <a:t>Cleaning</a:t>
            </a:r>
            <a:r>
              <a:rPr lang="en-ZA" sz="14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ZA" sz="1400" i="1" dirty="0" smtClean="0">
                <a:solidFill>
                  <a:schemeClr val="bg1"/>
                </a:solidFill>
                <a:latin typeface="Arial"/>
                <a:cs typeface="Arial"/>
              </a:rPr>
              <a:t>gutters</a:t>
            </a:r>
            <a:endParaRPr lang="en-ZA" sz="1400" i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91000" y="6553200"/>
            <a:ext cx="2895600" cy="30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ZA" sz="1400" i="1" dirty="0" smtClean="0">
                <a:solidFill>
                  <a:schemeClr val="bg1"/>
                </a:solidFill>
                <a:latin typeface="Arial"/>
                <a:cs typeface="Arial"/>
              </a:rPr>
              <a:t>Cleaning</a:t>
            </a:r>
            <a:r>
              <a:rPr lang="en-ZA" sz="14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ZA" sz="1400" i="1" dirty="0" smtClean="0">
                <a:solidFill>
                  <a:schemeClr val="bg1"/>
                </a:solidFill>
                <a:latin typeface="Arial"/>
                <a:cs typeface="Arial"/>
              </a:rPr>
              <a:t>Fire</a:t>
            </a:r>
            <a:r>
              <a:rPr lang="en-ZA" sz="14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ZA" sz="1400" i="1" dirty="0" smtClean="0">
                <a:solidFill>
                  <a:schemeClr val="bg1"/>
                </a:solidFill>
                <a:latin typeface="Arial"/>
                <a:cs typeface="Arial"/>
              </a:rPr>
              <a:t>Hydrants</a:t>
            </a:r>
            <a:r>
              <a:rPr lang="en-ZA" sz="14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en-ZA" sz="1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48000" y="3867090"/>
            <a:ext cx="1828800" cy="40011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ZA" sz="2000" b="1" dirty="0" smtClean="0">
                <a:solidFill>
                  <a:schemeClr val="bg1"/>
                </a:solidFill>
                <a:latin typeface="Arial"/>
                <a:cs typeface="Arial"/>
              </a:rPr>
              <a:t>Maintenance</a:t>
            </a:r>
            <a:endParaRPr lang="en-ZA" sz="2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9600" y="838200"/>
            <a:ext cx="7620000" cy="40011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Business</a:t>
            </a:r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administration</a:t>
            </a: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-76198"/>
            <a:ext cx="9144000" cy="8382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-38098"/>
            <a:ext cx="3505200" cy="802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-114141"/>
            <a:ext cx="5295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800" dirty="0" smtClean="0">
                <a:solidFill>
                  <a:srgbClr val="FFC000"/>
                </a:solidFill>
              </a:rPr>
              <a:t>General Administration and Business administration</a:t>
            </a:r>
            <a:endParaRPr lang="en-ZA" sz="28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Lindile\Downloads\pics Wil\General Maintainance\DSCF0586.JPG"/>
          <p:cNvPicPr>
            <a:picLocks noChangeAspect="1" noChangeArrowheads="1"/>
          </p:cNvPicPr>
          <p:nvPr/>
        </p:nvPicPr>
        <p:blipFill>
          <a:blip r:embed="rId2" cstate="print"/>
          <a:srcRect l="23457" t="4393" r="24691"/>
          <a:stretch>
            <a:fillRect/>
          </a:stretch>
        </p:blipFill>
        <p:spPr bwMode="auto">
          <a:xfrm>
            <a:off x="762001" y="1223606"/>
            <a:ext cx="2286000" cy="2368840"/>
          </a:xfrm>
          <a:prstGeom prst="rect">
            <a:avLst/>
          </a:prstGeom>
          <a:noFill/>
        </p:spPr>
      </p:pic>
      <p:pic>
        <p:nvPicPr>
          <p:cNvPr id="15" name="Picture 4" descr="C:\Users\Lindile\Downloads\pics Wil\General Maintainance\IMG-20130103-00250.jpg"/>
          <p:cNvPicPr>
            <a:picLocks noChangeAspect="1" noChangeArrowheads="1"/>
          </p:cNvPicPr>
          <p:nvPr/>
        </p:nvPicPr>
        <p:blipFill>
          <a:blip r:embed="rId3" cstate="print"/>
          <a:srcRect l="4412" r="9559"/>
          <a:stretch>
            <a:fillRect/>
          </a:stretch>
        </p:blipFill>
        <p:spPr bwMode="auto">
          <a:xfrm rot="5400000">
            <a:off x="3227294" y="1353670"/>
            <a:ext cx="2384611" cy="2133600"/>
          </a:xfrm>
          <a:prstGeom prst="rect">
            <a:avLst/>
          </a:prstGeom>
          <a:noFill/>
        </p:spPr>
      </p:pic>
      <p:pic>
        <p:nvPicPr>
          <p:cNvPr id="16" name="Picture 2" descr="C:\Users\Lindile\Downloads\pics Wil\General Maintainance\DSC_0397.jpg"/>
          <p:cNvPicPr>
            <a:picLocks noChangeAspect="1" noChangeArrowheads="1"/>
          </p:cNvPicPr>
          <p:nvPr/>
        </p:nvPicPr>
        <p:blipFill>
          <a:blip r:embed="rId4" cstate="print"/>
          <a:srcRect l="16053" r="28547"/>
          <a:stretch>
            <a:fillRect/>
          </a:stretch>
        </p:blipFill>
        <p:spPr bwMode="auto">
          <a:xfrm rot="5400000">
            <a:off x="6044625" y="1118176"/>
            <a:ext cx="2388750" cy="2590800"/>
          </a:xfrm>
          <a:prstGeom prst="rect">
            <a:avLst/>
          </a:prstGeom>
          <a:noFill/>
        </p:spPr>
      </p:pic>
      <p:pic>
        <p:nvPicPr>
          <p:cNvPr id="17" name="Picture 2" descr="C:\Users\Lindile\Downloads\pics Wil\Supervision of teams\DSC_0233.jpg"/>
          <p:cNvPicPr>
            <a:picLocks noChangeAspect="1" noChangeArrowheads="1"/>
          </p:cNvPicPr>
          <p:nvPr/>
        </p:nvPicPr>
        <p:blipFill>
          <a:blip r:embed="rId5" cstate="print"/>
          <a:srcRect r="28000" b="8978"/>
          <a:stretch>
            <a:fillRect/>
          </a:stretch>
        </p:blipFill>
        <p:spPr bwMode="auto">
          <a:xfrm>
            <a:off x="2743200" y="4267200"/>
            <a:ext cx="3228975" cy="2296160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2743200" y="3886200"/>
            <a:ext cx="3200400" cy="40011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ZA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ZA" sz="2000" b="1" dirty="0" smtClean="0">
                <a:solidFill>
                  <a:schemeClr val="bg1"/>
                </a:solidFill>
                <a:latin typeface="Arial"/>
                <a:cs typeface="Arial"/>
              </a:rPr>
              <a:t>Human Resource</a:t>
            </a:r>
            <a:endParaRPr lang="en-ZA" sz="2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09600" y="3505200"/>
            <a:ext cx="2159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b="1" i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ZA" sz="1400" i="1" dirty="0" smtClean="0">
                <a:solidFill>
                  <a:schemeClr val="bg1"/>
                </a:solidFill>
                <a:latin typeface="Arial"/>
                <a:cs typeface="Arial"/>
              </a:rPr>
              <a:t>Boardwalk maintenance</a:t>
            </a:r>
            <a:endParaRPr lang="en-ZA" sz="1400" i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276600" y="3505200"/>
            <a:ext cx="17540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ZA" sz="1400" i="1" dirty="0" smtClean="0">
                <a:solidFill>
                  <a:schemeClr val="bg1"/>
                </a:solidFill>
                <a:latin typeface="Arial"/>
                <a:cs typeface="Arial"/>
              </a:rPr>
              <a:t>Litter</a:t>
            </a:r>
            <a:r>
              <a:rPr lang="en-ZA" i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ZA" sz="1400" i="1" dirty="0" smtClean="0">
                <a:solidFill>
                  <a:schemeClr val="bg1"/>
                </a:solidFill>
                <a:latin typeface="Arial"/>
                <a:cs typeface="Arial"/>
              </a:rPr>
              <a:t>Management</a:t>
            </a:r>
            <a:endParaRPr lang="en-ZA" sz="1400" i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943600" y="3505200"/>
            <a:ext cx="21531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sz="1400" i="1" dirty="0" smtClean="0">
                <a:solidFill>
                  <a:schemeClr val="bg1"/>
                </a:solidFill>
                <a:latin typeface="Arial"/>
                <a:cs typeface="Arial"/>
              </a:rPr>
              <a:t>Signboard</a:t>
            </a:r>
            <a:r>
              <a:rPr lang="en-ZA" i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ZA" sz="1400" i="1" dirty="0" smtClean="0">
                <a:solidFill>
                  <a:schemeClr val="bg1"/>
                </a:solidFill>
                <a:latin typeface="Arial"/>
                <a:cs typeface="Arial"/>
              </a:rPr>
              <a:t>maintenance</a:t>
            </a:r>
            <a:r>
              <a:rPr lang="en-ZA" i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en-US" i="1" dirty="0"/>
          </a:p>
        </p:txBody>
      </p:sp>
      <p:sp>
        <p:nvSpPr>
          <p:cNvPr id="24" name="Rectangle 23"/>
          <p:cNvSpPr/>
          <p:nvPr/>
        </p:nvSpPr>
        <p:spPr>
          <a:xfrm>
            <a:off x="3048000" y="6488668"/>
            <a:ext cx="17006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sz="1400" i="1" dirty="0" smtClean="0">
                <a:solidFill>
                  <a:schemeClr val="bg1"/>
                </a:solidFill>
                <a:latin typeface="Arial"/>
                <a:cs typeface="Arial"/>
              </a:rPr>
              <a:t>Supervising Teams</a:t>
            </a:r>
            <a:endParaRPr lang="en-US" sz="1400" i="1" dirty="0"/>
          </a:p>
        </p:txBody>
      </p:sp>
      <p:sp>
        <p:nvSpPr>
          <p:cNvPr id="25" name="Rectangle 24"/>
          <p:cNvSpPr/>
          <p:nvPr/>
        </p:nvSpPr>
        <p:spPr>
          <a:xfrm>
            <a:off x="762000" y="839966"/>
            <a:ext cx="7848600" cy="400110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ZA" sz="2000" b="1" dirty="0" smtClean="0">
                <a:solidFill>
                  <a:schemeClr val="bg1"/>
                </a:solidFill>
                <a:latin typeface="Arial"/>
                <a:cs typeface="Arial"/>
              </a:rPr>
              <a:t>Tourist</a:t>
            </a:r>
            <a:r>
              <a:rPr lang="en-ZA" sz="2000" b="1" i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ZA" sz="2000" b="1" dirty="0" smtClean="0">
                <a:solidFill>
                  <a:schemeClr val="bg1"/>
                </a:solidFill>
                <a:latin typeface="Arial"/>
                <a:cs typeface="Arial"/>
              </a:rPr>
              <a:t>Facilities</a:t>
            </a:r>
            <a:endParaRPr lang="en-ZA" sz="2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-76198"/>
            <a:ext cx="9144000" cy="8382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-38098"/>
            <a:ext cx="3505200" cy="802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0" y="-114141"/>
            <a:ext cx="5295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800" dirty="0" smtClean="0">
                <a:solidFill>
                  <a:srgbClr val="FFC000"/>
                </a:solidFill>
              </a:rPr>
              <a:t>General Administration and Business administration </a:t>
            </a:r>
            <a:r>
              <a:rPr lang="en-ZA" sz="2800" dirty="0" err="1" smtClean="0">
                <a:solidFill>
                  <a:srgbClr val="FFC000"/>
                </a:solidFill>
              </a:rPr>
              <a:t>Cont</a:t>
            </a:r>
            <a:r>
              <a:rPr lang="en-ZA" sz="2800" dirty="0" smtClean="0">
                <a:solidFill>
                  <a:srgbClr val="FFC000"/>
                </a:solidFill>
              </a:rPr>
              <a:t>…</a:t>
            </a:r>
            <a:endParaRPr lang="en-ZA" sz="28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81000" y="1143000"/>
            <a:ext cx="8445500" cy="609599"/>
          </a:xfrm>
        </p:spPr>
        <p:txBody>
          <a:bodyPr>
            <a:normAutofit fontScale="25000" lnSpcReduction="20000"/>
          </a:bodyPr>
          <a:lstStyle/>
          <a:p>
            <a:pPr>
              <a:buFont typeface="Wingdings" charset="2"/>
              <a:buChar char="v"/>
            </a:pPr>
            <a:endParaRPr lang="en-US" sz="2400" b="1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buNone/>
            </a:pPr>
            <a:r>
              <a:rPr lang="en-US" sz="8600" b="1" i="0" dirty="0" smtClean="0">
                <a:solidFill>
                  <a:schemeClr val="bg1"/>
                </a:solidFill>
                <a:latin typeface="Arial"/>
                <a:cs typeface="Arial"/>
              </a:rPr>
              <a:t>1. </a:t>
            </a:r>
            <a:r>
              <a:rPr lang="en-US" sz="11200" b="1" i="0" dirty="0" smtClean="0">
                <a:solidFill>
                  <a:schemeClr val="bg1"/>
                </a:solidFill>
                <a:latin typeface="Arial"/>
                <a:cs typeface="Arial"/>
              </a:rPr>
              <a:t>Investigation</a:t>
            </a:r>
            <a:r>
              <a:rPr lang="en-US" sz="112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1200" b="1" i="0" dirty="0">
                <a:solidFill>
                  <a:schemeClr val="bg1"/>
                </a:solidFill>
                <a:latin typeface="Arial"/>
                <a:cs typeface="Arial"/>
              </a:rPr>
              <a:t>and</a:t>
            </a:r>
            <a:r>
              <a:rPr lang="en-US" sz="11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1200" b="1" i="0" dirty="0">
                <a:solidFill>
                  <a:schemeClr val="bg1"/>
                </a:solidFill>
                <a:latin typeface="Arial"/>
                <a:cs typeface="Arial"/>
              </a:rPr>
              <a:t>information</a:t>
            </a:r>
            <a:r>
              <a:rPr lang="en-US" sz="11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1200" b="1" i="0" dirty="0">
                <a:solidFill>
                  <a:schemeClr val="bg1"/>
                </a:solidFill>
                <a:latin typeface="Arial"/>
                <a:cs typeface="Arial"/>
              </a:rPr>
              <a:t>gathering</a:t>
            </a:r>
          </a:p>
          <a:p>
            <a:pPr>
              <a:buFont typeface="Wingdings" charset="2"/>
              <a:buChar char="v"/>
            </a:pPr>
            <a:endParaRPr lang="en-US" sz="2400" b="1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" name="Picture 3" descr="DSC_69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358" y="1905000"/>
            <a:ext cx="4656742" cy="3124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5458" y="5029200"/>
            <a:ext cx="259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chemeClr val="bg1"/>
                </a:solidFill>
                <a:latin typeface="Arial"/>
                <a:cs typeface="Arial"/>
              </a:rPr>
              <a:t>Fence Patrol</a:t>
            </a:r>
            <a:endParaRPr lang="en-US" sz="1400" i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10" name="Picture 9" descr="IMG-20130201-00015.jpg"/>
          <p:cNvPicPr>
            <a:picLocks noChangeAspect="1"/>
          </p:cNvPicPr>
          <p:nvPr/>
        </p:nvPicPr>
        <p:blipFill rotWithShape="1">
          <a:blip r:embed="rId3" cstate="print"/>
          <a:srcRect l="4642" r="3488"/>
          <a:stretch/>
        </p:blipFill>
        <p:spPr>
          <a:xfrm rot="5400000">
            <a:off x="5415308" y="2189509"/>
            <a:ext cx="3098799" cy="252978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13400" y="5183088"/>
            <a:ext cx="3213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indent="-800100"/>
            <a:r>
              <a:rPr lang="en-US" sz="1400" i="1" dirty="0" smtClean="0">
                <a:solidFill>
                  <a:schemeClr val="bg1"/>
                </a:solidFill>
                <a:latin typeface="Arial"/>
                <a:cs typeface="Arial"/>
              </a:rPr>
              <a:t>Bark stripping occurring at Klaasensbosch</a:t>
            </a:r>
            <a:r>
              <a:rPr lang="en-US" sz="1200" dirty="0" smtClean="0">
                <a:solidFill>
                  <a:srgbClr val="FDD80B"/>
                </a:solidFill>
                <a:latin typeface="Arial"/>
                <a:cs typeface="Arial"/>
              </a:rPr>
              <a:t>.</a:t>
            </a:r>
            <a:endParaRPr lang="en-US" sz="1200" dirty="0">
              <a:solidFill>
                <a:srgbClr val="FDD80B"/>
              </a:solidFill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90700" y="181871"/>
            <a:ext cx="678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600" b="1" dirty="0" smtClean="0">
                <a:solidFill>
                  <a:srgbClr val="FDD80B"/>
                </a:solidFill>
                <a:latin typeface="Arial"/>
                <a:cs typeface="Arial"/>
              </a:rPr>
              <a:t>Conservation Compliance</a:t>
            </a:r>
            <a:endParaRPr lang="en-ZA" sz="3600" b="1" dirty="0">
              <a:solidFill>
                <a:srgbClr val="FDD80B"/>
              </a:solidFill>
              <a:latin typeface="Arial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-76198"/>
            <a:ext cx="9144000" cy="8382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-38098"/>
            <a:ext cx="3505200" cy="802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229" y="70525"/>
            <a:ext cx="495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dirty="0" smtClean="0">
                <a:solidFill>
                  <a:srgbClr val="FFC000"/>
                </a:solidFill>
              </a:rPr>
              <a:t>Conservation</a:t>
            </a:r>
            <a:r>
              <a:rPr lang="en-ZA" dirty="0" smtClean="0">
                <a:solidFill>
                  <a:srgbClr val="FFC000"/>
                </a:solidFill>
              </a:rPr>
              <a:t> </a:t>
            </a:r>
            <a:r>
              <a:rPr lang="en-ZA" sz="3200" dirty="0" smtClean="0">
                <a:solidFill>
                  <a:srgbClr val="FFC000"/>
                </a:solidFill>
              </a:rPr>
              <a:t>Compliance</a:t>
            </a:r>
            <a:endParaRPr lang="en-ZA" sz="32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049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676400"/>
            <a:ext cx="3276600" cy="2286000"/>
          </a:xfrm>
          <a:prstGeom prst="rect">
            <a:avLst/>
          </a:prstGeom>
        </p:spPr>
      </p:pic>
      <p:pic>
        <p:nvPicPr>
          <p:cNvPr id="5" name="Picture 2" descr="C:\Users\Lindile\Downloads\pics Wil\fwd\DSC_7040.jpg"/>
          <p:cNvPicPr>
            <a:picLocks noChangeAspect="1" noChangeArrowheads="1"/>
          </p:cNvPicPr>
          <p:nvPr/>
        </p:nvPicPr>
        <p:blipFill>
          <a:blip r:embed="rId3" cstate="print"/>
          <a:srcRect l="9722" r="6944" b="8806"/>
          <a:stretch>
            <a:fillRect/>
          </a:stretch>
        </p:blipFill>
        <p:spPr bwMode="auto">
          <a:xfrm>
            <a:off x="5486400" y="1600200"/>
            <a:ext cx="3352800" cy="234966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3962400"/>
            <a:ext cx="2514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1363" indent="-741363"/>
            <a:r>
              <a:rPr lang="en-US" sz="1400" i="1" dirty="0" smtClean="0">
                <a:solidFill>
                  <a:schemeClr val="bg1"/>
                </a:solidFill>
                <a:latin typeface="Arial"/>
                <a:cs typeface="Arial"/>
              </a:rPr>
              <a:t>Doing activity permit checks</a:t>
            </a:r>
            <a:r>
              <a:rPr lang="en-US" sz="1200" i="1" dirty="0" smtClean="0">
                <a:solidFill>
                  <a:schemeClr val="bg1"/>
                </a:solidFill>
                <a:latin typeface="Arial"/>
                <a:cs typeface="Arial"/>
              </a:rPr>
              <a:t>.</a:t>
            </a:r>
            <a:endParaRPr lang="en-US" sz="1200" i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3962400"/>
            <a:ext cx="2667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i="1" dirty="0" smtClean="0">
                <a:solidFill>
                  <a:schemeClr val="bg1"/>
                </a:solidFill>
                <a:latin typeface="Arial"/>
                <a:cs typeface="Arial"/>
              </a:rPr>
              <a:t>Vehicle Check Point</a:t>
            </a:r>
            <a:endParaRPr lang="en-ZA" sz="1400" i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9218" name="Picture 2" descr="C:\Users\Lindile\Pictures\DSC_0542.jpg"/>
          <p:cNvPicPr>
            <a:picLocks noChangeAspect="1" noChangeArrowheads="1"/>
          </p:cNvPicPr>
          <p:nvPr/>
        </p:nvPicPr>
        <p:blipFill>
          <a:blip r:embed="rId4" cstate="print"/>
          <a:srcRect l="3141" r="17277" b="10646"/>
          <a:stretch>
            <a:fillRect/>
          </a:stretch>
        </p:blipFill>
        <p:spPr bwMode="auto">
          <a:xfrm>
            <a:off x="2362200" y="3810000"/>
            <a:ext cx="3981450" cy="25146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124200" y="6334780"/>
            <a:ext cx="2743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i="1" dirty="0" smtClean="0">
                <a:solidFill>
                  <a:schemeClr val="bg1"/>
                </a:solidFill>
                <a:latin typeface="Arial"/>
                <a:cs typeface="Arial"/>
              </a:rPr>
              <a:t>ECOs for filming shoot</a:t>
            </a:r>
            <a:endParaRPr lang="en-ZA" sz="1400" i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2400" y="1066800"/>
            <a:ext cx="4724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ZA" sz="2800" b="1" dirty="0" smtClean="0">
                <a:solidFill>
                  <a:schemeClr val="bg1"/>
                </a:solidFill>
                <a:latin typeface="Arial"/>
                <a:cs typeface="Arial"/>
              </a:rPr>
              <a:t>2. Permit and Compliance</a:t>
            </a:r>
            <a:endParaRPr lang="en-ZA" sz="2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-76198"/>
            <a:ext cx="9144000" cy="8382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-38098"/>
            <a:ext cx="3505200" cy="802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-93172" y="0"/>
            <a:ext cx="5808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dirty="0" smtClean="0">
                <a:solidFill>
                  <a:srgbClr val="FFC000"/>
                </a:solidFill>
              </a:rPr>
              <a:t>Conservation</a:t>
            </a:r>
            <a:r>
              <a:rPr lang="en-ZA" dirty="0" smtClean="0">
                <a:solidFill>
                  <a:srgbClr val="FFC000"/>
                </a:solidFill>
              </a:rPr>
              <a:t> </a:t>
            </a:r>
            <a:r>
              <a:rPr lang="en-ZA" sz="3200" dirty="0" smtClean="0">
                <a:solidFill>
                  <a:srgbClr val="FFC000"/>
                </a:solidFill>
              </a:rPr>
              <a:t>Compliance Cont..</a:t>
            </a:r>
            <a:endParaRPr lang="en-ZA" sz="32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990600" y="2362200"/>
            <a:ext cx="14382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Patrols with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Securities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730625" y="2362200"/>
            <a:ext cx="171767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Record using GPS and pocket book</a:t>
            </a:r>
          </a:p>
          <a:p>
            <a:pPr marL="342900" indent="-342900" algn="ctr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Patrol with guard dog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689725" y="2362200"/>
            <a:ext cx="171926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Electronic and Hard-copy information stored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ight Arrow 6"/>
          <p:cNvSpPr>
            <a:spLocks noChangeArrowheads="1"/>
          </p:cNvSpPr>
          <p:nvPr/>
        </p:nvSpPr>
        <p:spPr bwMode="auto">
          <a:xfrm>
            <a:off x="2598738" y="2503488"/>
            <a:ext cx="1131887" cy="282575"/>
          </a:xfrm>
          <a:prstGeom prst="rightArrow">
            <a:avLst>
              <a:gd name="adj1" fmla="val 50000"/>
              <a:gd name="adj2" fmla="val 49996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ight Arrow 7"/>
          <p:cNvSpPr>
            <a:spLocks noChangeArrowheads="1"/>
          </p:cNvSpPr>
          <p:nvPr/>
        </p:nvSpPr>
        <p:spPr bwMode="auto">
          <a:xfrm>
            <a:off x="5508625" y="2503488"/>
            <a:ext cx="1131888" cy="282575"/>
          </a:xfrm>
          <a:prstGeom prst="rightArrow">
            <a:avLst>
              <a:gd name="adj1" fmla="val 50000"/>
              <a:gd name="adj2" fmla="val 49996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ight Arrow 8"/>
          <p:cNvSpPr>
            <a:spLocks noChangeArrowheads="1"/>
          </p:cNvSpPr>
          <p:nvPr/>
        </p:nvSpPr>
        <p:spPr bwMode="auto">
          <a:xfrm flipH="1">
            <a:off x="2546350" y="2763838"/>
            <a:ext cx="1131888" cy="282575"/>
          </a:xfrm>
          <a:prstGeom prst="rightArrow">
            <a:avLst>
              <a:gd name="adj1" fmla="val 50000"/>
              <a:gd name="adj2" fmla="val 49996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ight Arrow 9"/>
          <p:cNvSpPr>
            <a:spLocks noChangeArrowheads="1"/>
          </p:cNvSpPr>
          <p:nvPr/>
        </p:nvSpPr>
        <p:spPr bwMode="auto">
          <a:xfrm flipH="1">
            <a:off x="5456238" y="2763838"/>
            <a:ext cx="1131887" cy="282575"/>
          </a:xfrm>
          <a:prstGeom prst="rightArrow">
            <a:avLst>
              <a:gd name="adj1" fmla="val 50000"/>
              <a:gd name="adj2" fmla="val 49996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1000" y="1290935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800" b="1" dirty="0" smtClean="0">
                <a:solidFill>
                  <a:schemeClr val="bg1"/>
                </a:solidFill>
                <a:latin typeface="Arial"/>
                <a:cs typeface="Arial"/>
              </a:rPr>
              <a:t>3. Patrol &amp; Patrol Management</a:t>
            </a:r>
            <a:endParaRPr lang="en-ZA" sz="2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00200" y="0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600" b="1" dirty="0" smtClean="0">
                <a:solidFill>
                  <a:srgbClr val="FDD80B"/>
                </a:solidFill>
                <a:latin typeface="Arial"/>
                <a:cs typeface="Arial"/>
              </a:rPr>
              <a:t>Conservation Compliance Cont…</a:t>
            </a:r>
            <a:endParaRPr lang="en-ZA" sz="3600" b="1" dirty="0">
              <a:solidFill>
                <a:srgbClr val="FDD80B"/>
              </a:solidFill>
              <a:latin typeface="Arial"/>
              <a:cs typeface="Arial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-76198"/>
            <a:ext cx="9144000" cy="8382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-38098"/>
            <a:ext cx="3505200" cy="802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-93172" y="0"/>
            <a:ext cx="5808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dirty="0" smtClean="0">
                <a:solidFill>
                  <a:srgbClr val="FFC000"/>
                </a:solidFill>
              </a:rPr>
              <a:t>Conservation</a:t>
            </a:r>
            <a:r>
              <a:rPr lang="en-ZA" dirty="0" smtClean="0">
                <a:solidFill>
                  <a:srgbClr val="FFC000"/>
                </a:solidFill>
              </a:rPr>
              <a:t> </a:t>
            </a:r>
            <a:r>
              <a:rPr lang="en-ZA" sz="3200" dirty="0" smtClean="0">
                <a:solidFill>
                  <a:srgbClr val="FFC000"/>
                </a:solidFill>
              </a:rPr>
              <a:t>Compliance Cont..</a:t>
            </a:r>
            <a:endParaRPr lang="en-ZA" sz="32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81000" y="2514600"/>
            <a:ext cx="1438275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/>
                <a:cs typeface="Arial"/>
              </a:rPr>
              <a:t>Warning Signs</a:t>
            </a:r>
            <a:endParaRPr lang="en-US" sz="1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086600" y="2438400"/>
            <a:ext cx="1719263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Arial"/>
                <a:cs typeface="Arial"/>
              </a:rPr>
              <a:t>Emergency evacuation fire drill</a:t>
            </a:r>
            <a:endParaRPr lang="en-US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Right Arrow 6"/>
          <p:cNvSpPr>
            <a:spLocks noChangeArrowheads="1"/>
          </p:cNvSpPr>
          <p:nvPr/>
        </p:nvSpPr>
        <p:spPr bwMode="auto">
          <a:xfrm>
            <a:off x="1752600" y="2514600"/>
            <a:ext cx="1131887" cy="282575"/>
          </a:xfrm>
          <a:prstGeom prst="rightArrow">
            <a:avLst>
              <a:gd name="adj1" fmla="val 50000"/>
              <a:gd name="adj2" fmla="val 49996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ight Arrow 7"/>
          <p:cNvSpPr>
            <a:spLocks noChangeArrowheads="1"/>
          </p:cNvSpPr>
          <p:nvPr/>
        </p:nvSpPr>
        <p:spPr bwMode="auto">
          <a:xfrm>
            <a:off x="5943600" y="2514600"/>
            <a:ext cx="1131888" cy="282575"/>
          </a:xfrm>
          <a:prstGeom prst="rightArrow">
            <a:avLst>
              <a:gd name="adj1" fmla="val 50000"/>
              <a:gd name="adj2" fmla="val 49996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ight Arrow 8"/>
          <p:cNvSpPr>
            <a:spLocks noChangeArrowheads="1"/>
          </p:cNvSpPr>
          <p:nvPr/>
        </p:nvSpPr>
        <p:spPr bwMode="auto">
          <a:xfrm flipH="1">
            <a:off x="1752600" y="2743200"/>
            <a:ext cx="1131888" cy="282575"/>
          </a:xfrm>
          <a:prstGeom prst="rightArrow">
            <a:avLst>
              <a:gd name="adj1" fmla="val 50000"/>
              <a:gd name="adj2" fmla="val 49996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ight Arrow 9"/>
          <p:cNvSpPr>
            <a:spLocks noChangeArrowheads="1"/>
          </p:cNvSpPr>
          <p:nvPr/>
        </p:nvSpPr>
        <p:spPr bwMode="auto">
          <a:xfrm flipH="1">
            <a:off x="5943600" y="2743200"/>
            <a:ext cx="1131887" cy="282575"/>
          </a:xfrm>
          <a:prstGeom prst="rightArrow">
            <a:avLst>
              <a:gd name="adj1" fmla="val 50000"/>
              <a:gd name="adj2" fmla="val 49996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242" name="Picture 2" descr="C:\Users\Lindile\Pictures\DSC_0548.jpg"/>
          <p:cNvPicPr>
            <a:picLocks noChangeAspect="1" noChangeArrowheads="1"/>
          </p:cNvPicPr>
          <p:nvPr/>
        </p:nvPicPr>
        <p:blipFill>
          <a:blip r:embed="rId2" cstate="print"/>
          <a:srcRect l="7601" r="13345"/>
          <a:stretch>
            <a:fillRect/>
          </a:stretch>
        </p:blipFill>
        <p:spPr bwMode="auto">
          <a:xfrm rot="5400000">
            <a:off x="2476501" y="2476499"/>
            <a:ext cx="3962398" cy="28194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971800" y="6096000"/>
            <a:ext cx="2819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i="1" dirty="0" smtClean="0">
                <a:solidFill>
                  <a:schemeClr val="bg1"/>
                </a:solidFill>
                <a:latin typeface="Arial"/>
                <a:cs typeface="Arial"/>
              </a:rPr>
              <a:t>Emergency Guide</a:t>
            </a:r>
            <a:endParaRPr lang="en-ZA" sz="1400" i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4800" y="990600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800" b="1" dirty="0" smtClean="0">
                <a:solidFill>
                  <a:schemeClr val="bg1"/>
                </a:solidFill>
                <a:latin typeface="Arial"/>
                <a:cs typeface="Arial"/>
              </a:rPr>
              <a:t>4.Visitor’s safety, security and risk management</a:t>
            </a:r>
            <a:endParaRPr lang="en-ZA" sz="2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4000" y="0"/>
            <a:ext cx="76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600" b="1" dirty="0" err="1" smtClean="0">
                <a:solidFill>
                  <a:srgbClr val="FDD80B"/>
                </a:solidFill>
                <a:latin typeface="Arial"/>
                <a:cs typeface="Arial"/>
              </a:rPr>
              <a:t>onservation</a:t>
            </a:r>
            <a:r>
              <a:rPr lang="en-ZA" sz="3600" b="1" dirty="0" smtClean="0">
                <a:solidFill>
                  <a:srgbClr val="FDD80B"/>
                </a:solidFill>
                <a:latin typeface="Arial"/>
                <a:cs typeface="Arial"/>
              </a:rPr>
              <a:t> Compliance Cont…</a:t>
            </a:r>
            <a:endParaRPr lang="en-ZA" sz="3600" b="1" dirty="0">
              <a:solidFill>
                <a:srgbClr val="FDD80B"/>
              </a:solidFill>
              <a:latin typeface="Arial"/>
              <a:cs typeface="Arial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-76198"/>
            <a:ext cx="9144000" cy="8382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-38098"/>
            <a:ext cx="3505200" cy="802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-93172" y="0"/>
            <a:ext cx="5808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dirty="0" smtClean="0">
                <a:solidFill>
                  <a:srgbClr val="FFC000"/>
                </a:solidFill>
              </a:rPr>
              <a:t>Conservation</a:t>
            </a:r>
            <a:r>
              <a:rPr lang="en-ZA" dirty="0" smtClean="0">
                <a:solidFill>
                  <a:srgbClr val="FFC000"/>
                </a:solidFill>
              </a:rPr>
              <a:t> </a:t>
            </a:r>
            <a:r>
              <a:rPr lang="en-ZA" sz="3200" dirty="0" smtClean="0">
                <a:solidFill>
                  <a:srgbClr val="FFC000"/>
                </a:solidFill>
              </a:rPr>
              <a:t>Compliance Cont..</a:t>
            </a:r>
            <a:endParaRPr lang="en-ZA" sz="32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-76198"/>
            <a:ext cx="9144000" cy="8382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4400" y="1752600"/>
            <a:ext cx="7162800" cy="4221163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v"/>
            </a:pPr>
            <a:r>
              <a:rPr lang="en-US" sz="2800" i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Why are we </a:t>
            </a:r>
            <a:r>
              <a:rPr lang="en-US" sz="2800" i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at </a:t>
            </a:r>
            <a:r>
              <a:rPr lang="en-US" sz="2800" i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Kirstenbosch</a:t>
            </a:r>
            <a:r>
              <a:rPr lang="en-US" sz="2800" i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Font typeface="Wingdings" charset="2"/>
              <a:buChar char="v"/>
            </a:pPr>
            <a:r>
              <a:rPr lang="en-US" sz="2800" i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Where to start from here?</a:t>
            </a:r>
          </a:p>
          <a:p>
            <a:pPr>
              <a:buFont typeface="Wingdings" charset="2"/>
              <a:buChar char="v"/>
            </a:pPr>
            <a:r>
              <a:rPr lang="en-US" sz="2800" i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Activities and Skills acquired </a:t>
            </a:r>
          </a:p>
          <a:p>
            <a:pPr>
              <a:buFont typeface="Wingdings" charset="2"/>
              <a:buChar char="v"/>
            </a:pPr>
            <a:r>
              <a:rPr lang="en-US" sz="2800" i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Future Plans</a:t>
            </a:r>
          </a:p>
          <a:p>
            <a:pPr>
              <a:buFont typeface="Wingdings" charset="2"/>
              <a:buChar char="v"/>
            </a:pPr>
            <a:r>
              <a:rPr lang="en-US" sz="2800" i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Challenges</a:t>
            </a:r>
          </a:p>
          <a:p>
            <a:pPr>
              <a:buFont typeface="Wingdings" charset="2"/>
              <a:buChar char="v"/>
            </a:pPr>
            <a:r>
              <a:rPr lang="en-US" sz="2800" i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Conclusion </a:t>
            </a:r>
          </a:p>
          <a:p>
            <a:pPr>
              <a:buFont typeface="Wingdings" charset="2"/>
              <a:buChar char="v"/>
            </a:pPr>
            <a:r>
              <a:rPr lang="en-US" sz="2800" i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Acknowledgements</a:t>
            </a:r>
          </a:p>
          <a:p>
            <a:pPr>
              <a:buNone/>
            </a:pPr>
            <a:endParaRPr lang="en-US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charset="2"/>
              <a:buChar char="v"/>
            </a:pPr>
            <a:endParaRPr lang="en-US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58113"/>
            <a:ext cx="3124200" cy="6096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Topics</a:t>
            </a:r>
            <a:r>
              <a:rPr lang="en-US" sz="3600" b="1" dirty="0" smtClean="0">
                <a:solidFill>
                  <a:srgbClr val="FDD80B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3600" b="1" dirty="0">
              <a:solidFill>
                <a:srgbClr val="FDD80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-38098"/>
            <a:ext cx="3505200" cy="802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aize\Desktop\working at kirstenbosch\research\20130826_1013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4346" y="1676400"/>
            <a:ext cx="1270553" cy="1828800"/>
          </a:xfrm>
          <a:prstGeom prst="rect">
            <a:avLst/>
          </a:prstGeom>
          <a:noFill/>
        </p:spPr>
      </p:pic>
      <p:pic>
        <p:nvPicPr>
          <p:cNvPr id="5" name="Picture 4" descr="IMG-20121221-0018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24200" y="1689100"/>
            <a:ext cx="2438400" cy="1828800"/>
          </a:xfrm>
          <a:prstGeom prst="rect">
            <a:avLst/>
          </a:prstGeom>
        </p:spPr>
      </p:pic>
      <p:pic>
        <p:nvPicPr>
          <p:cNvPr id="6" name="Picture 5" descr="IMG-20130304-0010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689100"/>
            <a:ext cx="2438400" cy="1828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88446" y="1110734"/>
            <a:ext cx="7899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1.Monitoring </a:t>
            </a:r>
            <a:r>
              <a:rPr lang="en-Z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status and distribution of the TMGF found at </a:t>
            </a:r>
            <a:r>
              <a:rPr lang="en-ZA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Kirstenbosch</a:t>
            </a:r>
            <a:endParaRPr lang="en-ZA" dirty="0"/>
          </a:p>
        </p:txBody>
      </p:sp>
      <p:sp>
        <p:nvSpPr>
          <p:cNvPr id="8" name="TextBox 7"/>
          <p:cNvSpPr txBox="1"/>
          <p:nvPr/>
        </p:nvSpPr>
        <p:spPr>
          <a:xfrm>
            <a:off x="863046" y="4223266"/>
            <a:ext cx="7671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2.To </a:t>
            </a:r>
            <a:r>
              <a:rPr lang="en-Z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evaluate the effectiveness of Alien Vegetation at KNBG</a:t>
            </a:r>
            <a:endParaRPr lang="en-ZA" dirty="0"/>
          </a:p>
        </p:txBody>
      </p:sp>
      <p:sp>
        <p:nvSpPr>
          <p:cNvPr id="9" name="TextBox 8"/>
          <p:cNvSpPr txBox="1"/>
          <p:nvPr/>
        </p:nvSpPr>
        <p:spPr>
          <a:xfrm>
            <a:off x="901146" y="5410200"/>
            <a:ext cx="6528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3.To </a:t>
            </a:r>
            <a:r>
              <a:rPr lang="en-Z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find ways to eradicate all weeds found on lawns</a:t>
            </a:r>
          </a:p>
          <a:p>
            <a:pPr>
              <a:buFont typeface="Arial" pitchFamily="34" charset="0"/>
              <a:buChar char="•"/>
            </a:pPr>
            <a:endParaRPr lang="en-ZA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3046" y="3497997"/>
            <a:ext cx="1575354" cy="307777"/>
          </a:xfrm>
          <a:prstGeom prst="rect">
            <a:avLst/>
          </a:prstGeom>
          <a:noFill/>
          <a:ln w="38100">
            <a:noFill/>
            <a:prstDash val="solid"/>
          </a:ln>
        </p:spPr>
        <p:txBody>
          <a:bodyPr wrap="square" rtlCol="0">
            <a:spAutoFit/>
          </a:bodyPr>
          <a:lstStyle/>
          <a:p>
            <a:r>
              <a:rPr lang="en-ZA" sz="1400" i="1" dirty="0" smtClean="0">
                <a:solidFill>
                  <a:schemeClr val="bg1"/>
                </a:solidFill>
              </a:rPr>
              <a:t>Mark</a:t>
            </a:r>
            <a:r>
              <a:rPr lang="en-ZA" sz="1400" i="1" dirty="0" smtClean="0"/>
              <a:t> </a:t>
            </a:r>
            <a:r>
              <a:rPr lang="en-ZA" sz="1400" i="1" dirty="0" smtClean="0">
                <a:solidFill>
                  <a:schemeClr val="bg1"/>
                </a:solidFill>
              </a:rPr>
              <a:t>&amp;</a:t>
            </a:r>
            <a:r>
              <a:rPr lang="en-ZA" sz="1400" i="1" dirty="0" smtClean="0"/>
              <a:t> </a:t>
            </a:r>
            <a:r>
              <a:rPr lang="en-ZA" sz="1400" i="1" dirty="0" smtClean="0">
                <a:solidFill>
                  <a:schemeClr val="bg1"/>
                </a:solidFill>
              </a:rPr>
              <a:t>Recapture</a:t>
            </a:r>
            <a:endParaRPr lang="en-ZA" sz="1400" i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24200" y="3517900"/>
            <a:ext cx="2438400" cy="30777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ZA" sz="1400" i="1" dirty="0" smtClean="0">
                <a:solidFill>
                  <a:schemeClr val="bg1"/>
                </a:solidFill>
              </a:rPr>
              <a:t>TMGF Tadpole</a:t>
            </a:r>
            <a:endParaRPr lang="en-ZA" sz="1400" i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6000" y="3517901"/>
            <a:ext cx="2438400" cy="30777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ZA" sz="1400" i="1" dirty="0" smtClean="0">
                <a:solidFill>
                  <a:schemeClr val="bg1"/>
                </a:solidFill>
              </a:rPr>
              <a:t>TMGF</a:t>
            </a:r>
            <a:r>
              <a:rPr lang="en-ZA" sz="1400" dirty="0" smtClean="0">
                <a:solidFill>
                  <a:schemeClr val="bg1"/>
                </a:solidFill>
              </a:rPr>
              <a:t> </a:t>
            </a:r>
            <a:r>
              <a:rPr lang="en-ZA" sz="1400" i="1" dirty="0" err="1" smtClean="0">
                <a:solidFill>
                  <a:schemeClr val="bg1"/>
                </a:solidFill>
              </a:rPr>
              <a:t>Metamorph</a:t>
            </a:r>
            <a:endParaRPr lang="en-ZA" sz="1400" i="1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-76198"/>
            <a:ext cx="9144000" cy="8382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-38098"/>
            <a:ext cx="3505200" cy="802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28600" y="158236"/>
            <a:ext cx="434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dirty="0" smtClean="0">
                <a:solidFill>
                  <a:srgbClr val="FFC000"/>
                </a:solidFill>
              </a:rPr>
              <a:t>Research Studies</a:t>
            </a:r>
            <a:endParaRPr lang="en-ZA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53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3289947"/>
              </p:ext>
            </p:extLst>
          </p:nvPr>
        </p:nvGraphicFramePr>
        <p:xfrm>
          <a:off x="57266" y="990600"/>
          <a:ext cx="9039167" cy="586740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90751"/>
                <a:gridCol w="2061884"/>
                <a:gridCol w="2469961"/>
                <a:gridCol w="2316571"/>
              </a:tblGrid>
              <a:tr h="673308">
                <a:tc>
                  <a:txBody>
                    <a:bodyPr/>
                    <a:lstStyle/>
                    <a:p>
                      <a:r>
                        <a:rPr lang="en-ZA" dirty="0" smtClean="0"/>
                        <a:t>Resource</a:t>
                      </a:r>
                      <a:r>
                        <a:rPr lang="en-ZA" baseline="0" dirty="0" smtClean="0"/>
                        <a:t> Management</a:t>
                      </a:r>
                      <a:endParaRPr lang="en-Z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General Management</a:t>
                      </a:r>
                      <a:endParaRPr lang="en-Z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Conservation</a:t>
                      </a:r>
                      <a:r>
                        <a:rPr lang="en-ZA" baseline="0" dirty="0" smtClean="0"/>
                        <a:t>  Communication</a:t>
                      </a:r>
                      <a:endParaRPr lang="en-Z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Conservation Compliance</a:t>
                      </a:r>
                      <a:endParaRPr lang="en-Z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1869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dirty="0" smtClean="0"/>
                        <a:t>Working without PC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dirty="0" smtClean="0"/>
                        <a:t>Bad weather</a:t>
                      </a:r>
                      <a:endParaRPr lang="en-Z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961869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dirty="0" smtClean="0"/>
                        <a:t>Catching spiders</a:t>
                      </a:r>
                    </a:p>
                    <a:p>
                      <a:pPr marL="342900" indent="-342900">
                        <a:buNone/>
                      </a:pPr>
                      <a:endParaRPr lang="en-Z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Difficulties in finding the</a:t>
                      </a:r>
                      <a:r>
                        <a:rPr lang="en-ZA" baseline="0" dirty="0" smtClean="0"/>
                        <a:t> asset number</a:t>
                      </a:r>
                      <a:endParaRPr lang="en-Z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Getting kids in</a:t>
                      </a:r>
                      <a:r>
                        <a:rPr lang="en-ZA" baseline="0" dirty="0" smtClean="0"/>
                        <a:t> order</a:t>
                      </a:r>
                      <a:endParaRPr lang="en-ZA" dirty="0" smtClean="0"/>
                    </a:p>
                    <a:p>
                      <a:endParaRPr lang="en-Z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Lack of conservation</a:t>
                      </a:r>
                      <a:r>
                        <a:rPr lang="en-ZA" baseline="0" dirty="0" smtClean="0"/>
                        <a:t> compliance skills</a:t>
                      </a:r>
                      <a:endParaRPr lang="en-Z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0430">
                <a:tc>
                  <a:txBody>
                    <a:bodyPr/>
                    <a:lstStyle/>
                    <a:p>
                      <a:r>
                        <a:rPr lang="en-ZA" sz="1800" dirty="0" smtClean="0"/>
                        <a:t>Difficult to track back the location of plots</a:t>
                      </a:r>
                      <a:endParaRPr lang="en-Z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Shifting heavy furnishers</a:t>
                      </a:r>
                      <a:endParaRPr lang="en-Z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Simplifying conservation Terms to kids</a:t>
                      </a:r>
                    </a:p>
                    <a:p>
                      <a:endParaRPr lang="en-Z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18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dirty="0" smtClean="0"/>
                        <a:t>Working in dense vegetation</a:t>
                      </a:r>
                    </a:p>
                    <a:p>
                      <a:endParaRPr lang="en-Z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Display</a:t>
                      </a:r>
                      <a:r>
                        <a:rPr lang="en-ZA" baseline="0" dirty="0" smtClean="0"/>
                        <a:t> (difficulties in printing)</a:t>
                      </a:r>
                      <a:endParaRPr lang="en-ZA" dirty="0" smtClean="0"/>
                    </a:p>
                    <a:p>
                      <a:endParaRPr lang="en-Z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3308">
                <a:tc>
                  <a:txBody>
                    <a:bodyPr/>
                    <a:lstStyle/>
                    <a:p>
                      <a:r>
                        <a:rPr lang="en-ZA" dirty="0" smtClean="0"/>
                        <a:t>Picking up heavy big rocks</a:t>
                      </a:r>
                      <a:endParaRPr lang="en-Z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Time </a:t>
                      </a:r>
                      <a:endParaRPr lang="en-Z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748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-76198"/>
            <a:ext cx="9144000" cy="8382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-38098"/>
            <a:ext cx="3505200" cy="802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400" y="158236"/>
            <a:ext cx="388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dirty="0" smtClean="0">
                <a:solidFill>
                  <a:srgbClr val="FFC000"/>
                </a:solidFill>
              </a:rPr>
              <a:t>Challenges</a:t>
            </a:r>
            <a:endParaRPr lang="en-ZA" sz="32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56747"/>
              </p:ext>
            </p:extLst>
          </p:nvPr>
        </p:nvGraphicFramePr>
        <p:xfrm>
          <a:off x="457199" y="990594"/>
          <a:ext cx="8229602" cy="5638810"/>
        </p:xfrm>
        <a:graphic>
          <a:graphicData uri="http://schemas.openxmlformats.org/drawingml/2006/table">
            <a:tbl>
              <a:tblPr/>
              <a:tblGrid>
                <a:gridCol w="2954218"/>
                <a:gridCol w="422031"/>
                <a:gridCol w="422031"/>
                <a:gridCol w="422031"/>
                <a:gridCol w="422031"/>
                <a:gridCol w="422031"/>
                <a:gridCol w="474784"/>
                <a:gridCol w="474784"/>
                <a:gridCol w="422031"/>
                <a:gridCol w="422031"/>
                <a:gridCol w="474784"/>
                <a:gridCol w="474784"/>
                <a:gridCol w="422031"/>
              </a:tblGrid>
              <a:tr h="352426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Future Plans and Regular activities </a:t>
                      </a: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2014/2015</a:t>
                      </a:r>
                      <a:endParaRPr lang="en-US" sz="16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048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Jan</a:t>
                      </a:r>
                      <a:endParaRPr lang="en-US" sz="12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Feb</a:t>
                      </a:r>
                      <a:endParaRPr lang="en-US" sz="12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Mar</a:t>
                      </a:r>
                      <a:endParaRPr lang="en-US" sz="12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Apr</a:t>
                      </a:r>
                      <a:endParaRPr lang="en-US" sz="12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May</a:t>
                      </a:r>
                      <a:endParaRPr lang="en-US" sz="12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June</a:t>
                      </a:r>
                      <a:endParaRPr lang="en-US" sz="12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July</a:t>
                      </a:r>
                      <a:endParaRPr lang="en-US" sz="12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Aug</a:t>
                      </a:r>
                      <a:endParaRPr lang="en-US" sz="12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Sept</a:t>
                      </a:r>
                      <a:endParaRPr lang="en-US" sz="12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Oct</a:t>
                      </a:r>
                      <a:endParaRPr lang="en-US" sz="12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Nov</a:t>
                      </a:r>
                      <a:endParaRPr lang="en-US" sz="12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Dec</a:t>
                      </a:r>
                      <a:endParaRPr lang="en-US" sz="12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4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Moles monitoring</a:t>
                      </a:r>
                      <a:endParaRPr lang="en-US" sz="12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highlight>
                          <a:srgbClr val="FFFF00"/>
                        </a:highlight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4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Guinea fowl eradication</a:t>
                      </a:r>
                      <a:endParaRPr lang="en-US" sz="12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4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Silver tree 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project</a:t>
                      </a:r>
                      <a:endParaRPr lang="en-US" sz="12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4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Training needed (Courses)</a:t>
                      </a:r>
                      <a:endParaRPr lang="en-US" sz="12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4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Creature Feature</a:t>
                      </a:r>
                      <a:endParaRPr lang="en-US" sz="12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8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Western leopard toad (introduction at Bishop’s Court)</a:t>
                      </a:r>
                      <a:endParaRPr lang="en-US" sz="12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4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Protea Mapping</a:t>
                      </a:r>
                      <a:endParaRPr lang="en-US" sz="12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4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Penguin Festival</a:t>
                      </a:r>
                      <a:endParaRPr lang="en-US" sz="12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4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Ghost frog monitoring</a:t>
                      </a:r>
                      <a:endParaRPr lang="en-US" sz="12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524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Alien vegetation monitoring</a:t>
                      </a:r>
                      <a:endParaRPr lang="en-US" sz="12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524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Tuff grass monitoring</a:t>
                      </a:r>
                      <a:endParaRPr lang="en-US" sz="12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524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Management Plans</a:t>
                      </a:r>
                      <a:endParaRPr lang="en-US" sz="12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812" marR="47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-56187"/>
            <a:ext cx="9144000" cy="8382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-38098"/>
            <a:ext cx="3505200" cy="802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3200" y="70525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dirty="0" smtClean="0">
                <a:solidFill>
                  <a:srgbClr val="FFC000"/>
                </a:solidFill>
              </a:rPr>
              <a:t>Future</a:t>
            </a:r>
            <a:r>
              <a:rPr lang="en-ZA" dirty="0" smtClean="0">
                <a:solidFill>
                  <a:srgbClr val="FFC000"/>
                </a:solidFill>
              </a:rPr>
              <a:t> </a:t>
            </a:r>
            <a:r>
              <a:rPr lang="en-ZA" sz="3200" dirty="0" smtClean="0">
                <a:solidFill>
                  <a:srgbClr val="FFC000"/>
                </a:solidFill>
              </a:rPr>
              <a:t>Plans</a:t>
            </a:r>
            <a:endParaRPr lang="en-ZA" sz="32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1447800"/>
            <a:ext cx="77724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GB" sz="2800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We are being exposed </a:t>
            </a:r>
            <a:r>
              <a:rPr lang="en-GB" sz="2800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in </a:t>
            </a:r>
            <a:r>
              <a:rPr lang="en-GB" sz="2800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the field of our studies (Nature Conservation).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endParaRPr lang="en-GB" sz="2800" dirty="0">
              <a:solidFill>
                <a:schemeClr val="bg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GB" sz="2800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We  have acquired many new skills and knowledge.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endParaRPr lang="en-GB" sz="2800" dirty="0">
              <a:solidFill>
                <a:schemeClr val="bg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GB" sz="2800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We have dealt with challenges </a:t>
            </a:r>
            <a:r>
              <a:rPr lang="en-GB" sz="2800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and </a:t>
            </a:r>
            <a:r>
              <a:rPr lang="en-GB" sz="2800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conflicts.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endParaRPr lang="en-GB" sz="2800" dirty="0">
              <a:solidFill>
                <a:schemeClr val="bg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GB" sz="2800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We have developed a strong </a:t>
            </a:r>
            <a:r>
              <a:rPr lang="en-GB" sz="2800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team spirit, </a:t>
            </a:r>
            <a:r>
              <a:rPr lang="en-GB" sz="2800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while at the same time we </a:t>
            </a:r>
            <a:r>
              <a:rPr lang="en-GB" sz="2800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can work independently</a:t>
            </a:r>
            <a:r>
              <a:rPr lang="en-GB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-81585"/>
            <a:ext cx="9144000" cy="8382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-38098"/>
            <a:ext cx="3505200" cy="802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1600" y="152849"/>
            <a:ext cx="350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dirty="0" smtClean="0">
                <a:solidFill>
                  <a:srgbClr val="FFC000"/>
                </a:solidFill>
              </a:rPr>
              <a:t>Conclusion</a:t>
            </a:r>
            <a:endParaRPr lang="en-ZA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15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30300" y="763924"/>
            <a:ext cx="579120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endParaRPr lang="en-ZA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en-Z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Groen</a:t>
            </a:r>
            <a:r>
              <a:rPr lang="en-Z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ZA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Sebenza</a:t>
            </a:r>
            <a:endParaRPr lang="en-ZA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endParaRPr lang="en-ZA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en-ZA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Elton Le Roux</a:t>
            </a:r>
          </a:p>
          <a:p>
            <a:pPr>
              <a:buFont typeface="Wingdings" pitchFamily="2" charset="2"/>
              <a:buChar char="v"/>
            </a:pPr>
            <a:endParaRPr lang="en-ZA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en-ZA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Estate team</a:t>
            </a:r>
          </a:p>
          <a:p>
            <a:pPr>
              <a:buFont typeface="Wingdings" pitchFamily="2" charset="2"/>
              <a:buChar char="v"/>
            </a:pPr>
            <a:endParaRPr lang="en-ZA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en-ZA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Maintenance team</a:t>
            </a:r>
          </a:p>
          <a:p>
            <a:pPr>
              <a:buFont typeface="Wingdings" pitchFamily="2" charset="2"/>
              <a:buChar char="v"/>
            </a:pPr>
            <a:endParaRPr lang="en-ZA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en-ZA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Construction team</a:t>
            </a:r>
          </a:p>
          <a:p>
            <a:pPr>
              <a:buFont typeface="Wingdings" pitchFamily="2" charset="2"/>
              <a:buChar char="v"/>
            </a:pPr>
            <a:endParaRPr lang="en-ZA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en-ZA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Security</a:t>
            </a:r>
          </a:p>
          <a:p>
            <a:pPr>
              <a:buFont typeface="Wingdings" pitchFamily="2" charset="2"/>
              <a:buChar char="v"/>
            </a:pPr>
            <a:endParaRPr lang="en-ZA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en-ZA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Alien team</a:t>
            </a:r>
          </a:p>
          <a:p>
            <a:pPr>
              <a:buFont typeface="Wingdings" pitchFamily="2" charset="2"/>
              <a:buChar char="v"/>
            </a:pPr>
            <a:endParaRPr lang="en-ZA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en-ZA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Lawn mowers</a:t>
            </a:r>
          </a:p>
          <a:p>
            <a:pPr>
              <a:buFont typeface="Wingdings" pitchFamily="2" charset="2"/>
              <a:buChar char="v"/>
            </a:pPr>
            <a:endParaRPr lang="en-ZA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endParaRPr lang="en-ZA" sz="2000" dirty="0"/>
          </a:p>
        </p:txBody>
      </p:sp>
      <p:sp>
        <p:nvSpPr>
          <p:cNvPr id="5" name="Rectangle 4"/>
          <p:cNvSpPr/>
          <p:nvPr/>
        </p:nvSpPr>
        <p:spPr>
          <a:xfrm>
            <a:off x="0" y="-76198"/>
            <a:ext cx="9144000" cy="8382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-38098"/>
            <a:ext cx="3505200" cy="802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39700" y="50514"/>
            <a:ext cx="388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dirty="0">
                <a:solidFill>
                  <a:srgbClr val="FFC000"/>
                </a:solidFill>
              </a:rPr>
              <a:t>A</a:t>
            </a:r>
            <a:r>
              <a:rPr lang="en-ZA" sz="3200" dirty="0" smtClean="0">
                <a:solidFill>
                  <a:srgbClr val="FFC000"/>
                </a:solidFill>
              </a:rPr>
              <a:t>cknowledgements</a:t>
            </a:r>
            <a:endParaRPr lang="en-ZA" sz="32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62600" y="1271150"/>
            <a:ext cx="342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Arial Black"/>
                <a:cs typeface="Arial Black"/>
              </a:rPr>
              <a:t>Thank you!</a:t>
            </a:r>
            <a:endParaRPr lang="en-US" sz="3200" dirty="0">
              <a:solidFill>
                <a:schemeClr val="bg1"/>
              </a:solidFill>
              <a:latin typeface="Arial Black"/>
              <a:cs typeface="Arial Black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-38098"/>
            <a:ext cx="3505200" cy="802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116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0" y="1371600"/>
            <a:ext cx="80772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learn, get experience etc.</a:t>
            </a:r>
          </a:p>
          <a:p>
            <a:pPr>
              <a:buFont typeface="Wingdings" pitchFamily="2" charset="2"/>
              <a:buChar char="v"/>
            </a:pPr>
            <a:endParaRPr lang="en-US" sz="2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Main Reason why we are at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Kirstenbosch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is to assist in the: </a:t>
            </a:r>
          </a:p>
          <a:p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     Protection </a:t>
            </a:r>
          </a:p>
          <a:p>
            <a:pPr lvl="7"/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Management </a:t>
            </a:r>
          </a:p>
          <a:p>
            <a:pPr lvl="7"/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Promote</a:t>
            </a:r>
          </a:p>
          <a:p>
            <a:pPr lvl="7"/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Sustainability</a:t>
            </a:r>
          </a:p>
          <a:p>
            <a:pPr lvl="7"/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Tackle or Educate</a:t>
            </a:r>
          </a:p>
          <a:p>
            <a:pPr lvl="7"/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And to contribute in SANBI`s vision, mission and value</a:t>
            </a:r>
          </a:p>
          <a:p>
            <a:endParaRPr lang="en-US" sz="2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-74276"/>
            <a:ext cx="9144000" cy="8382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FFC000"/>
                </a:solidFill>
              </a:rPr>
              <a:t>Why are we here?</a:t>
            </a:r>
            <a:endParaRPr lang="en-US" sz="3200" dirty="0">
              <a:solidFill>
                <a:srgbClr val="FFC000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905000" y="58113"/>
            <a:ext cx="3124200" cy="6096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dirty="0">
              <a:solidFill>
                <a:srgbClr val="FDD80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-38098"/>
            <a:ext cx="3505200" cy="802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1828800"/>
            <a:ext cx="7315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used to the fact that you are now a professional worker</a:t>
            </a:r>
          </a:p>
          <a:p>
            <a:pPr>
              <a:buFont typeface="Wingdings" pitchFamily="2" charset="2"/>
              <a:buChar char="v"/>
            </a:pPr>
            <a:endParaRPr lang="en-US" sz="2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Familiarize yourself with your working environment</a:t>
            </a:r>
          </a:p>
          <a:p>
            <a:pPr>
              <a:buFont typeface="Wingdings" pitchFamily="2" charset="2"/>
              <a:buChar char="v"/>
            </a:pPr>
            <a:endParaRPr lang="en-US" sz="2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Ask questions</a:t>
            </a:r>
          </a:p>
          <a:p>
            <a:pPr>
              <a:buFont typeface="Wingdings" pitchFamily="2" charset="2"/>
              <a:buChar char="v"/>
            </a:pPr>
            <a:endParaRPr lang="en-US" sz="2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Plan, organize and implement</a:t>
            </a:r>
          </a:p>
          <a:p>
            <a:pPr>
              <a:buFont typeface="Wingdings" pitchFamily="2" charset="2"/>
              <a:buChar char="v"/>
            </a:pP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-76198"/>
            <a:ext cx="9144000" cy="8382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-38098"/>
            <a:ext cx="3505200" cy="802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2700" y="38727"/>
            <a:ext cx="563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600" dirty="0" smtClean="0">
                <a:solidFill>
                  <a:srgbClr val="FFC000"/>
                </a:solidFill>
              </a:rPr>
              <a:t>Where</a:t>
            </a:r>
            <a:r>
              <a:rPr lang="en-ZA" sz="3600" dirty="0" smtClean="0"/>
              <a:t> </a:t>
            </a:r>
            <a:r>
              <a:rPr lang="en-ZA" sz="3600" dirty="0" smtClean="0">
                <a:solidFill>
                  <a:srgbClr val="FFC000"/>
                </a:solidFill>
              </a:rPr>
              <a:t>to start from here?</a:t>
            </a:r>
            <a:endParaRPr lang="en-ZA" sz="36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600200"/>
            <a:ext cx="8458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ZA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Resource Management</a:t>
            </a:r>
          </a:p>
          <a:p>
            <a:pPr marL="285750" indent="-285750">
              <a:buFont typeface="Arial" pitchFamily="34" charset="0"/>
              <a:buChar char="•"/>
            </a:pPr>
            <a:endParaRPr lang="en-ZA" sz="2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ZA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Conservation Communication</a:t>
            </a:r>
          </a:p>
          <a:p>
            <a:pPr marL="285750" indent="-285750">
              <a:buFont typeface="Arial" pitchFamily="34" charset="0"/>
              <a:buChar char="•"/>
            </a:pPr>
            <a:endParaRPr lang="en-ZA" sz="2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ZA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General Administration and Business Management</a:t>
            </a:r>
          </a:p>
          <a:p>
            <a:pPr marL="285750" indent="-285750">
              <a:buFont typeface="Arial" pitchFamily="34" charset="0"/>
              <a:buChar char="•"/>
            </a:pPr>
            <a:endParaRPr lang="en-ZA" sz="2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ZA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Conservation Compliance</a:t>
            </a:r>
          </a:p>
          <a:p>
            <a:pPr marL="285750" indent="-285750">
              <a:buFont typeface="Arial" pitchFamily="34" charset="0"/>
              <a:buChar char="•"/>
            </a:pPr>
            <a:endParaRPr lang="en-ZA" sz="2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ZA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Research Studies</a:t>
            </a:r>
            <a:endParaRPr lang="en-ZA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-38098"/>
            <a:ext cx="3505200" cy="802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-76198"/>
            <a:ext cx="9144000" cy="8382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-38098"/>
            <a:ext cx="3505200" cy="802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2700" y="38727"/>
            <a:ext cx="6159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600" dirty="0" smtClean="0">
                <a:solidFill>
                  <a:srgbClr val="FFC000"/>
                </a:solidFill>
              </a:rPr>
              <a:t>Activities and  Skills Acquired</a:t>
            </a:r>
            <a:endParaRPr lang="en-ZA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48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90600" y="838200"/>
            <a:ext cx="5791200" cy="1371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i="0" dirty="0" smtClean="0">
                <a:solidFill>
                  <a:srgbClr val="FDD80B"/>
                </a:solidFill>
                <a:latin typeface="Arial"/>
                <a:cs typeface="Arial"/>
              </a:rPr>
              <a:t>Vegetation Management</a:t>
            </a:r>
          </a:p>
          <a:p>
            <a:pPr marL="514350" indent="-514350">
              <a:buNone/>
            </a:pPr>
            <a:r>
              <a:rPr lang="en-US" sz="2800" b="1" i="1" dirty="0" smtClean="0">
                <a:solidFill>
                  <a:schemeClr val="bg1"/>
                </a:solidFill>
                <a:latin typeface="Arial"/>
                <a:cs typeface="Arial"/>
              </a:rPr>
              <a:t>Surveys</a:t>
            </a:r>
            <a:r>
              <a:rPr lang="en-US" sz="2000" b="1" i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pPr marL="514350" indent="-51435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76200"/>
            <a:ext cx="6324600" cy="735119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rgbClr val="FDD80B"/>
                </a:solidFill>
                <a:latin typeface="Arial"/>
                <a:cs typeface="Arial"/>
              </a:rPr>
              <a:t>Resource Management</a:t>
            </a:r>
            <a:endParaRPr lang="en-US" sz="3600" b="1" dirty="0">
              <a:solidFill>
                <a:srgbClr val="FDD80B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5731" y="3938665"/>
            <a:ext cx="304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Bioblitz</a:t>
            </a:r>
            <a:endParaRPr lang="en-US" sz="16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Lindile\Downloads\pics Wil\Vegetation plots\DSCF06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33" y="4446496"/>
            <a:ext cx="4267200" cy="239816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800600" y="6248400"/>
            <a:ext cx="3657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Vegetation Surveys (Plots and mapping)</a:t>
            </a:r>
            <a:endParaRPr lang="en-ZA" sz="14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Lindile\Desktop\New folder (8)\IMG_00000148.jpg"/>
          <p:cNvPicPr>
            <a:picLocks noChangeAspect="1" noChangeArrowheads="1"/>
          </p:cNvPicPr>
          <p:nvPr/>
        </p:nvPicPr>
        <p:blipFill>
          <a:blip r:embed="rId3" cstate="print"/>
          <a:srcRect l="25043" r="13629" b="1220"/>
          <a:stretch>
            <a:fillRect/>
          </a:stretch>
        </p:blipFill>
        <p:spPr bwMode="auto">
          <a:xfrm>
            <a:off x="4419600" y="1828800"/>
            <a:ext cx="4379495" cy="3962400"/>
          </a:xfrm>
          <a:prstGeom prst="rect">
            <a:avLst/>
          </a:prstGeom>
          <a:noFill/>
        </p:spPr>
      </p:pic>
      <p:sp>
        <p:nvSpPr>
          <p:cNvPr id="11" name="Down Arrow 10"/>
          <p:cNvSpPr/>
          <p:nvPr/>
        </p:nvSpPr>
        <p:spPr>
          <a:xfrm flipV="1">
            <a:off x="6248400" y="5791200"/>
            <a:ext cx="76200" cy="457200"/>
          </a:xfrm>
          <a:prstGeom prst="downArrow">
            <a:avLst/>
          </a:prstGeom>
          <a:solidFill>
            <a:schemeClr val="bg1"/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2" name="Right Arrow 11"/>
          <p:cNvSpPr/>
          <p:nvPr/>
        </p:nvSpPr>
        <p:spPr>
          <a:xfrm flipH="1" flipV="1">
            <a:off x="4343400" y="6400800"/>
            <a:ext cx="457200" cy="76200"/>
          </a:xfrm>
          <a:prstGeom prst="rightArrow">
            <a:avLst/>
          </a:prstGeom>
          <a:solidFill>
            <a:schemeClr val="bg1">
              <a:lumMod val="95000"/>
              <a:lumOff val="5000"/>
            </a:schemeClr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4" name="Rectangle 13"/>
          <p:cNvSpPr/>
          <p:nvPr/>
        </p:nvSpPr>
        <p:spPr>
          <a:xfrm>
            <a:off x="0" y="-76198"/>
            <a:ext cx="9144000" cy="8382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-38098"/>
            <a:ext cx="3505200" cy="802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5932" y="-38098"/>
            <a:ext cx="5318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600" dirty="0" smtClean="0">
                <a:solidFill>
                  <a:srgbClr val="FFC000"/>
                </a:solidFill>
              </a:rPr>
              <a:t>Resource</a:t>
            </a:r>
            <a:r>
              <a:rPr lang="en-ZA" dirty="0" smtClean="0">
                <a:solidFill>
                  <a:srgbClr val="FFC000"/>
                </a:solidFill>
              </a:rPr>
              <a:t> </a:t>
            </a:r>
            <a:r>
              <a:rPr lang="en-ZA" sz="3600" dirty="0" smtClean="0">
                <a:solidFill>
                  <a:srgbClr val="FFC000"/>
                </a:solidFill>
              </a:rPr>
              <a:t>Management</a:t>
            </a:r>
            <a:endParaRPr lang="en-ZA" sz="3600" dirty="0">
              <a:solidFill>
                <a:srgbClr val="FFC000"/>
              </a:solidFill>
            </a:endParaRPr>
          </a:p>
        </p:txBody>
      </p:sp>
      <p:pic>
        <p:nvPicPr>
          <p:cNvPr id="23553" name="Picture 1" descr="F:\PRESENTATION PICS\20130909_10564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31" y="1828800"/>
            <a:ext cx="3687604" cy="2074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Lindile\Downloads\pics Wil\General Maintainance\Aliens Kirstenbosch20130823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524000"/>
            <a:ext cx="5585274" cy="486193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743200" y="6334780"/>
            <a:ext cx="4038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i="1" dirty="0" smtClean="0">
                <a:solidFill>
                  <a:schemeClr val="bg1"/>
                </a:solidFill>
                <a:latin typeface="Arial"/>
                <a:cs typeface="Arial"/>
              </a:rPr>
              <a:t>Showing the  mapped Alien Vegetation </a:t>
            </a:r>
            <a:endParaRPr lang="en-ZA" sz="1400" i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52600" y="1066800"/>
            <a:ext cx="495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000" b="1" i="1" dirty="0">
                <a:solidFill>
                  <a:schemeClr val="bg1"/>
                </a:solidFill>
                <a:latin typeface="Arial"/>
                <a:cs typeface="Arial"/>
              </a:rPr>
              <a:t>Alien Vegetation </a:t>
            </a:r>
            <a:r>
              <a:rPr lang="en-ZA" sz="2000" b="1" i="1" dirty="0" smtClean="0">
                <a:solidFill>
                  <a:schemeClr val="bg1"/>
                </a:solidFill>
                <a:latin typeface="Arial"/>
                <a:cs typeface="Arial"/>
              </a:rPr>
              <a:t>Monitoring</a:t>
            </a:r>
            <a:endParaRPr lang="en-ZA" sz="2000" b="1" i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05000" y="228600"/>
            <a:ext cx="457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600" b="1" dirty="0" smtClean="0">
                <a:solidFill>
                  <a:srgbClr val="FDD80B"/>
                </a:solidFill>
                <a:latin typeface="Arial" pitchFamily="34" charset="0"/>
                <a:cs typeface="Arial" pitchFamily="34" charset="0"/>
              </a:rPr>
              <a:t>Surveys cont..</a:t>
            </a:r>
            <a:endParaRPr lang="en-ZA" sz="3600" b="1" dirty="0">
              <a:solidFill>
                <a:srgbClr val="FDD80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-76198"/>
            <a:ext cx="9144000" cy="8382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-38098"/>
            <a:ext cx="3505200" cy="802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51482" y="-38098"/>
            <a:ext cx="54349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dirty="0" smtClean="0">
                <a:solidFill>
                  <a:srgbClr val="FFC000"/>
                </a:solidFill>
              </a:rPr>
              <a:t>Resource Management Cont..</a:t>
            </a:r>
            <a:endParaRPr lang="en-ZA" sz="32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130816_084607.jpg"/>
          <p:cNvPicPr>
            <a:picLocks noChangeAspect="1"/>
          </p:cNvPicPr>
          <p:nvPr/>
        </p:nvPicPr>
        <p:blipFill rotWithShape="1">
          <a:blip r:embed="rId2" cstate="print"/>
          <a:srcRect l="7748"/>
          <a:stretch/>
        </p:blipFill>
        <p:spPr>
          <a:xfrm rot="16200000">
            <a:off x="531629" y="2386675"/>
            <a:ext cx="3737342" cy="2431214"/>
          </a:xfrm>
          <a:prstGeom prst="rect">
            <a:avLst/>
          </a:prstGeom>
        </p:spPr>
      </p:pic>
      <p:pic>
        <p:nvPicPr>
          <p:cNvPr id="4" name="Picture 3" descr="IMG-20130718-00628.jpg"/>
          <p:cNvPicPr>
            <a:picLocks noChangeAspect="1"/>
          </p:cNvPicPr>
          <p:nvPr/>
        </p:nvPicPr>
        <p:blipFill rotWithShape="1">
          <a:blip r:embed="rId3" cstate="print"/>
          <a:srcRect t="13429" r="10117"/>
          <a:stretch/>
        </p:blipFill>
        <p:spPr>
          <a:xfrm rot="5400000">
            <a:off x="4469751" y="2248592"/>
            <a:ext cx="3709696" cy="267973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14400" y="5470953"/>
            <a:ext cx="297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2625" indent="-682625"/>
            <a:r>
              <a:rPr lang="en-US" sz="1400" i="1" dirty="0" smtClean="0">
                <a:solidFill>
                  <a:schemeClr val="bg1"/>
                </a:solidFill>
                <a:latin typeface="Arial"/>
                <a:cs typeface="Arial"/>
              </a:rPr>
              <a:t>Assisting nursery in doing cuttings (Plant propagation</a:t>
            </a:r>
            <a:r>
              <a:rPr lang="en-US" sz="1200" i="1" dirty="0" smtClean="0">
                <a:solidFill>
                  <a:schemeClr val="bg1"/>
                </a:solidFill>
                <a:latin typeface="Arial"/>
                <a:cs typeface="Arial"/>
              </a:rPr>
              <a:t>).</a:t>
            </a:r>
            <a:endParaRPr lang="en-US" sz="1200" i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21266" y="5486400"/>
            <a:ext cx="2743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indent="-800100"/>
            <a:r>
              <a:rPr lang="en-US" sz="1400" i="1" dirty="0" smtClean="0">
                <a:solidFill>
                  <a:schemeClr val="bg1"/>
                </a:solidFill>
                <a:latin typeface="Arial"/>
                <a:cs typeface="Arial"/>
              </a:rPr>
              <a:t>Silver tree rehabilitation project.</a:t>
            </a:r>
            <a:endParaRPr lang="en-US" sz="1400" i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19200" y="990600"/>
            <a:ext cx="495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000" b="1" i="1" dirty="0" smtClean="0">
                <a:solidFill>
                  <a:schemeClr val="bg1"/>
                </a:solidFill>
                <a:latin typeface="Arial"/>
                <a:cs typeface="Arial"/>
              </a:rPr>
              <a:t> Veld rehabilitation</a:t>
            </a:r>
            <a:endParaRPr lang="en-ZA" sz="2000" b="1" i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-76198"/>
            <a:ext cx="9144000" cy="8382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-38098"/>
            <a:ext cx="3505200" cy="802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51482" y="-38098"/>
            <a:ext cx="54349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dirty="0" smtClean="0">
                <a:solidFill>
                  <a:srgbClr val="FFC000"/>
                </a:solidFill>
              </a:rPr>
              <a:t>Resource Management Cont..</a:t>
            </a:r>
            <a:endParaRPr lang="en-ZA" sz="32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-20130715-006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7800" y="1638300"/>
            <a:ext cx="5943600" cy="44577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00200" y="6096000"/>
            <a:ext cx="5867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chemeClr val="bg1"/>
                </a:solidFill>
                <a:latin typeface="Arial"/>
                <a:cs typeface="Arial"/>
              </a:rPr>
              <a:t>Stack burning with Estate Team</a:t>
            </a:r>
            <a:r>
              <a:rPr lang="en-US" sz="1600" b="1" dirty="0" smtClean="0">
                <a:solidFill>
                  <a:srgbClr val="FFFF00"/>
                </a:solidFill>
                <a:latin typeface="Arial"/>
                <a:cs typeface="Arial"/>
              </a:rPr>
              <a:t>.</a:t>
            </a:r>
            <a:endParaRPr lang="en-US" sz="1600" b="1" dirty="0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71600" y="1066800"/>
            <a:ext cx="495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 i="1" dirty="0" smtClean="0">
                <a:solidFill>
                  <a:schemeClr val="bg1"/>
                </a:solidFill>
                <a:latin typeface="Arial"/>
                <a:cs typeface="Arial"/>
              </a:rPr>
              <a:t>Fire</a:t>
            </a:r>
            <a:endParaRPr lang="en-ZA" sz="2400" b="1" i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-76198"/>
            <a:ext cx="9144000" cy="8382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-38098"/>
            <a:ext cx="3505200" cy="802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1482" y="-38098"/>
            <a:ext cx="54349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dirty="0" smtClean="0">
                <a:solidFill>
                  <a:srgbClr val="FFC000"/>
                </a:solidFill>
              </a:rPr>
              <a:t>Resource Management </a:t>
            </a:r>
            <a:r>
              <a:rPr lang="en-ZA" sz="3200" dirty="0">
                <a:solidFill>
                  <a:srgbClr val="FFC000"/>
                </a:solidFill>
              </a:rPr>
              <a:t>C</a:t>
            </a:r>
            <a:r>
              <a:rPr lang="en-ZA" sz="3200" dirty="0" smtClean="0">
                <a:solidFill>
                  <a:srgbClr val="FFC000"/>
                </a:solidFill>
              </a:rPr>
              <a:t>ont..</a:t>
            </a:r>
            <a:endParaRPr lang="en-ZA" sz="32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deshow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Tradeshow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宋体"/>
        <a:font script="Hant" typeface="新細明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adeshow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300000"/>
              </a:schemeClr>
            </a:gs>
            <a:gs pos="35000">
              <a:schemeClr val="phClr">
                <a:tint val="45000"/>
                <a:satMod val="300000"/>
              </a:schemeClr>
            </a:gs>
            <a:gs pos="69000">
              <a:schemeClr val="phClr">
                <a:tint val="45000"/>
                <a:satMod val="350000"/>
              </a:schemeClr>
            </a:gs>
            <a:gs pos="100000">
              <a:schemeClr val="phClr">
                <a:tint val="60000"/>
                <a:satMod val="350000"/>
              </a:schemeClr>
            </a:gs>
          </a:gsLst>
          <a:path path="circle">
            <a:fillToRect l="50000" t="50000" r="100000" b="100000"/>
          </a:path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38475" cap="flat" cmpd="sng" algn="ctr">
          <a:solidFill>
            <a:schemeClr val="phClr"/>
          </a:solidFill>
          <a:prstDash val="solid"/>
        </a:ln>
        <a:ln w="548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4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>
              <a:rot lat="0" lon="0" rev="3600000"/>
            </a:lightRig>
          </a:scene3d>
          <a:sp3d contourW="31750" prstMaterial="flat">
            <a:bevelT w="127000" h="254000" prst="angle"/>
            <a:contourClr>
              <a:schemeClr val="phClr">
                <a:shade val="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20000">
              <a:schemeClr val="phClr">
                <a:tint val="80000"/>
                <a:lumMod val="100000"/>
              </a:schemeClr>
            </a:gs>
            <a:gs pos="100000">
              <a:schemeClr val="phClr">
                <a:tint val="100000"/>
                <a:lumMod val="80000"/>
              </a:schemeClr>
            </a:gs>
          </a:gsLst>
          <a:path path="circle">
            <a:fillToRect l="50000" t="20000" r="100000" b="100000"/>
          </a:path>
        </a:gra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shade val="100000"/>
                <a:lumMod val="60000"/>
              </a:schemeClr>
            </a:gs>
          </a:gsLst>
          <a:path path="circle">
            <a:fillToRect l="50000" t="2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4173</TotalTime>
  <Words>614</Words>
  <Application>Microsoft Office PowerPoint</Application>
  <PresentationFormat>On-screen Show (4:3)</PresentationFormat>
  <Paragraphs>198</Paragraphs>
  <Slides>25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Tradeshow</vt:lpstr>
      <vt:lpstr>Office Theme</vt:lpstr>
      <vt:lpstr>1_Office Theme</vt:lpstr>
      <vt:lpstr>The Groen Sebenza Conservation team: What we do at Kirstenbosch</vt:lpstr>
      <vt:lpstr>Topics:</vt:lpstr>
      <vt:lpstr>PowerPoint Presentation</vt:lpstr>
      <vt:lpstr>PowerPoint Presentation</vt:lpstr>
      <vt:lpstr>PowerPoint Presentation</vt:lpstr>
      <vt:lpstr>Resource Management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Conservation team (Names)</dc:title>
  <dc:creator>Faize</dc:creator>
  <cp:lastModifiedBy>Rachel Balie</cp:lastModifiedBy>
  <cp:revision>239</cp:revision>
  <dcterms:created xsi:type="dcterms:W3CDTF">2006-08-16T00:00:00Z</dcterms:created>
  <dcterms:modified xsi:type="dcterms:W3CDTF">2013-12-02T08:36:36Z</dcterms:modified>
</cp:coreProperties>
</file>